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_rels/presentation.xml.rels" ContentType="application/vnd.openxmlformats-package.relationships+xml"/>
  <Override PartName="/ppt/media/image55.tif" ContentType="image/tiff"/>
  <Override PartName="/ppt/media/image53.jpeg" ContentType="image/jpeg"/>
  <Override PartName="/ppt/media/image50.jpeg" ContentType="image/jpeg"/>
  <Override PartName="/ppt/media/image49.jpeg" ContentType="image/jpeg"/>
  <Override PartName="/ppt/media/image47.jpeg" ContentType="image/jpeg"/>
  <Override PartName="/ppt/media/image46.jpeg" ContentType="image/jpeg"/>
  <Override PartName="/ppt/media/image59.png" ContentType="image/png"/>
  <Override PartName="/ppt/media/image45.jpeg" ContentType="image/jpeg"/>
  <Override PartName="/ppt/media/image20.tif" ContentType="image/tiff"/>
  <Override PartName="/ppt/media/image39.jpeg" ContentType="image/jpeg"/>
  <Override PartName="/ppt/media/image37.jpeg" ContentType="image/jpeg"/>
  <Override PartName="/ppt/media/image36.jpeg" ContentType="image/jpeg"/>
  <Override PartName="/ppt/media/image75.png" ContentType="image/png"/>
  <Override PartName="/ppt/media/image38.jpeg" ContentType="image/jpeg"/>
  <Override PartName="/ppt/media/image35.png" ContentType="image/png"/>
  <Override PartName="/ppt/media/image32.jpeg" ContentType="image/jpeg"/>
  <Override PartName="/ppt/media/image34.jpeg" ContentType="image/jpeg"/>
  <Override PartName="/ppt/media/image30.jpeg" ContentType="image/jpeg"/>
  <Override PartName="/ppt/media/image8.tif" ContentType="image/tiff"/>
  <Override PartName="/ppt/media/image6.png" ContentType="image/png"/>
  <Override PartName="/ppt/media/image80.png" ContentType="image/png"/>
  <Override PartName="/ppt/media/image44.jpeg" ContentType="image/jpeg"/>
  <Override PartName="/ppt/media/image10.tif" ContentType="image/tiff"/>
  <Override PartName="/ppt/media/image12.png" ContentType="image/png"/>
  <Override PartName="/ppt/media/image51.png" ContentType="image/png"/>
  <Override PartName="/ppt/media/image4.jpeg" ContentType="image/jpeg"/>
  <Override PartName="/ppt/media/image40.jpeg" ContentType="image/jpeg"/>
  <Override PartName="/ppt/media/image56.tif" ContentType="image/tiff"/>
  <Override PartName="/ppt/media/image70.jpeg" ContentType="image/jpeg"/>
  <Override PartName="/ppt/media/image24.tif" ContentType="image/tiff"/>
  <Override PartName="/ppt/media/image65.png" ContentType="image/png"/>
  <Override PartName="/ppt/media/image25.tif" ContentType="image/tiff"/>
  <Override PartName="/ppt/media/image3.jpeg" ContentType="image/jpeg"/>
  <Override PartName="/ppt/media/image26.tif" ContentType="image/tiff"/>
  <Override PartName="/ppt/media/image61.jpeg" ContentType="image/jpeg"/>
  <Override PartName="/ppt/media/image64.jpeg" ContentType="image/jpeg"/>
  <Override PartName="/ppt/media/image79.tif" ContentType="image/tiff"/>
  <Override PartName="/ppt/media/image9.png" ContentType="image/png"/>
  <Override PartName="/ppt/media/image54.jpeg" ContentType="image/jpeg"/>
  <Override PartName="/ppt/media/image74.tif" ContentType="image/tiff"/>
  <Override PartName="/ppt/media/image63.jpeg" ContentType="image/jpeg"/>
  <Override PartName="/ppt/media/image86.png" ContentType="image/png"/>
  <Override PartName="/ppt/media/image85.jpeg" ContentType="image/jpeg"/>
  <Override PartName="/ppt/media/image84.jpeg" ContentType="image/jpeg"/>
  <Override PartName="/ppt/media/image77.gif" ContentType="image/gif"/>
  <Override PartName="/ppt/media/image17.jpeg" ContentType="image/jpeg"/>
  <Override PartName="/ppt/media/image22.tif" ContentType="image/tiff"/>
  <Override PartName="/ppt/media/image69.png" ContentType="image/png"/>
  <Override PartName="/ppt/media/image60.png" ContentType="image/png"/>
  <Override PartName="/ppt/media/image62.tif" ContentType="image/tiff"/>
  <Override PartName="/ppt/media/image66.jpeg" ContentType="image/jpeg"/>
  <Override PartName="/ppt/media/image71.jpeg" ContentType="image/jpeg"/>
  <Override PartName="/ppt/media/image76.png" ContentType="image/png"/>
  <Override PartName="/ppt/media/image72.tif" ContentType="image/tiff"/>
  <Override PartName="/ppt/media/image67.jpeg" ContentType="image/jpeg"/>
  <Override PartName="/ppt/media/image33.jpeg" ContentType="image/jpeg"/>
  <Override PartName="/ppt/media/image27.png" ContentType="image/png"/>
  <Override PartName="/ppt/media/image68.jpeg" ContentType="image/jpeg"/>
  <Override PartName="/ppt/media/image31.jpeg" ContentType="image/jpeg"/>
  <Override PartName="/ppt/media/image58.png" ContentType="image/png"/>
  <Override PartName="/ppt/media/image83.jpeg" ContentType="image/jpeg"/>
  <Override PartName="/ppt/media/image78.png" ContentType="image/png"/>
  <Override PartName="/ppt/media/image18.jpeg" ContentType="image/jpeg"/>
  <Override PartName="/ppt/media/image43.png" ContentType="image/png"/>
  <Override PartName="/ppt/media/image16.png" ContentType="image/png"/>
  <Override PartName="/ppt/media/image14.jpeg" ContentType="image/jpeg"/>
  <Override PartName="/ppt/media/image82.png" ContentType="image/png"/>
  <Override PartName="/ppt/media/image19.tif" ContentType="image/tiff"/>
  <Override PartName="/ppt/media/image15.jpeg" ContentType="image/jpeg"/>
  <Override PartName="/ppt/media/image41.jpeg" ContentType="image/jpeg"/>
  <Override PartName="/ppt/media/image23.tif" ContentType="image/tiff"/>
  <Override PartName="/ppt/media/image21.png" ContentType="image/png"/>
  <Override PartName="/ppt/media/image1.jpeg" ContentType="image/jpeg"/>
  <Override PartName="/ppt/media/image28.jpeg" ContentType="image/jpeg"/>
  <Override PartName="/ppt/media/image2.jpeg" ContentType="image/jpeg"/>
  <Override PartName="/ppt/media/image57.png" ContentType="image/png"/>
  <Override PartName="/ppt/media/image13.tif" ContentType="image/tiff"/>
  <Override PartName="/ppt/media/image81.tif" ContentType="image/tiff"/>
  <Override PartName="/ppt/media/image7.tif" ContentType="image/tiff"/>
  <Override PartName="/ppt/media/image5.png" ContentType="image/png"/>
  <Override PartName="/ppt/media/image29.png" ContentType="image/png"/>
  <Override PartName="/ppt/media/image42.jpeg" ContentType="image/jpeg"/>
  <Override PartName="/ppt/media/image73.png" ContentType="image/png"/>
  <Override PartName="/ppt/media/image11.jpeg" ContentType="image/jpeg"/>
  <Override PartName="/ppt/media/image48.jpeg" ContentType="image/jpeg"/>
  <Override PartName="/ppt/media/image5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78.xml" ContentType="application/vnd.openxmlformats-officedocument.presentationml.slide+xml"/>
  <Override PartName="/ppt/slides/slide29.xml" ContentType="application/vnd.openxmlformats-officedocument.presentationml.slide+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8.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6.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16.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54.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_rels/notesSlide7.xml.rels" ContentType="application/vnd.openxmlformats-package.relationships+xml"/>
  <Override PartName="/ppt/notesSlides/_rels/notesSlide26.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34.xml.rels" ContentType="application/vnd.openxmlformats-package.relationships+xml"/>
  <Override PartName="/ppt/notesSlides/_rels/notesSlide58.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_rels/notesSlide59.xml.rels" ContentType="application/vnd.openxmlformats-package.relationships+xml"/>
  <Override PartName="/ppt/notesSlides/_rels/notesSlide27.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54.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52.xml.rels" ContentType="application/vnd.openxmlformats-package.relationships+xml"/>
  <Override PartName="/ppt/notesSlides/_rels/notesSlide15.xml.rels" ContentType="application/vnd.openxmlformats-package.relationships+xml"/>
  <Override PartName="/ppt/notesSlides/_rels/notesSlide74.xml.rels" ContentType="application/vnd.openxmlformats-package.relationships+xml"/>
  <Override PartName="/ppt/notesSlides/_rels/notesSlide14.xml.rels" ContentType="application/vnd.openxmlformats-package.relationships+xml"/>
  <Override PartName="/ppt/notesSlides/_rels/notesSlide25.xml.rels" ContentType="application/vnd.openxmlformats-package.relationships+xml"/>
  <Override PartName="/ppt/notesSlides/_rels/notesSlide13.xml.rels" ContentType="application/vnd.openxmlformats-package.relationships+xml"/>
  <Override PartName="/ppt/notesSlides/notesSlide13.xml" ContentType="application/vnd.openxmlformats-officedocument.presentationml.notesSlide+xml"/>
  <Override PartName="/ppt/notesSlides/notesSlide74.xml" ContentType="application/vnd.openxmlformats-officedocument.presentationml.notesSlide+xml"/>
  <Override PartName="/ppt/notesSlides/notesSlide39.xml" ContentType="application/vnd.openxmlformats-officedocument.presentationml.notesSlide+xml"/>
  <Override PartName="/ppt/notesSlides/notesSlide27.xml" ContentType="application/vnd.openxmlformats-officedocument.presentationml.notesSlide+xml"/>
  <Override PartName="/ppt/notesSlides/notesSlide59.xml" ContentType="application/vnd.openxmlformats-officedocument.presentationml.notesSlide+xml"/>
  <Override PartName="/ppt/notesSlides/notesSlide11.xml" ContentType="application/vnd.openxmlformats-officedocument.presentationml.notesSlide+xml"/>
  <Override PartName="/ppt/notesSlides/notesSlide60.xml" ContentType="application/vnd.openxmlformats-officedocument.presentationml.notesSlide+xml"/>
  <Override PartName="/ppt/notesSlides/notesSlide58.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3" r:id="rId4"/>
    <p:sldMasterId id="2147483655" r:id="rId5"/>
    <p:sldMasterId id="2147483657" r:id="rId6"/>
    <p:sldMasterId id="2147483659" r:id="rId7"/>
    <p:sldMasterId id="2147483661" r:id="rId8"/>
    <p:sldMasterId id="2147483663" r:id="rId9"/>
    <p:sldMasterId id="2147483665" r:id="rId10"/>
    <p:sldMasterId id="2147483667" r:id="rId11"/>
    <p:sldMasterId id="2147483669" r:id="rId12"/>
    <p:sldMasterId id="2147483671" r:id="rId13"/>
    <p:sldMasterId id="2147483673"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Lst>
  <p:sldSz cx="13004800" cy="9753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uFillTx/>
                <a:latin typeface="Arial"/>
              </a:rPr>
              <a:t>Click to move the slide</a:t>
            </a:r>
            <a:endParaRPr b="0" lang="en-US" sz="4400" strike="noStrike" u="none">
              <a:solidFill>
                <a:srgbClr val="000000"/>
              </a:solidFill>
              <a:uFillTx/>
              <a:latin typeface="Arial"/>
            </a:endParaRPr>
          </a:p>
        </p:txBody>
      </p:sp>
      <p:sp>
        <p:nvSpPr>
          <p:cNvPr id="3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3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35"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36"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37"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A3BFB8E1-6D11-42E8-81B2-382A5568A6A6}"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sldImg"/>
          </p:nvPr>
        </p:nvSpPr>
        <p:spPr>
          <a:xfrm>
            <a:off x="1371600" y="768240"/>
            <a:ext cx="5029200" cy="3767400"/>
          </a:xfrm>
          <a:prstGeom prst="rect">
            <a:avLst/>
          </a:prstGeom>
          <a:ln w="0">
            <a:noFill/>
          </a:ln>
        </p:spPr>
      </p:sp>
      <p:sp>
        <p:nvSpPr>
          <p:cNvPr id="1557"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200" strike="noStrike" u="none">
                <a:solidFill>
                  <a:srgbClr val="000000"/>
                </a:solidFill>
                <a:uFillTx/>
                <a:latin typeface="LucidaGrande"/>
                <a:ea typeface="LucidaGrande"/>
              </a:rPr>
              <a:t>29 features</a:t>
            </a:r>
            <a:endParaRPr b="0" lang="en-US" sz="22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sldImg"/>
          </p:nvPr>
        </p:nvSpPr>
        <p:spPr>
          <a:xfrm>
            <a:off x="1371600" y="768240"/>
            <a:ext cx="5029200" cy="3767400"/>
          </a:xfrm>
          <a:prstGeom prst="rect">
            <a:avLst/>
          </a:prstGeom>
          <a:ln w="0">
            <a:noFill/>
          </a:ln>
        </p:spPr>
      </p:sp>
      <p:sp>
        <p:nvSpPr>
          <p:cNvPr id="1559"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as Fullness (spectral flux of the lower end of the spectrum) and Activity (spectral flux of the mid to high end of the spectrum and Brightness (related to high end activity)</a:t>
            </a:r>
            <a:endParaRPr b="0" lang="en-US" sz="24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sldImg"/>
          </p:nvPr>
        </p:nvSpPr>
        <p:spPr>
          <a:xfrm>
            <a:off x="1371600" y="768240"/>
            <a:ext cx="5029200" cy="3767400"/>
          </a:xfrm>
          <a:prstGeom prst="rect">
            <a:avLst/>
          </a:prstGeom>
          <a:ln w="0">
            <a:noFill/>
          </a:ln>
        </p:spPr>
      </p:sp>
      <p:sp>
        <p:nvSpPr>
          <p:cNvPr id="1561"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as Fullness (spectral flux of the lower end of the spectrum) and Activity (spectral flux of the mid to high end of the spectrum and Brightness (related to high end activity)</a:t>
            </a:r>
            <a:endParaRPr b="0" lang="en-US" sz="24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sldImg"/>
          </p:nvPr>
        </p:nvSpPr>
        <p:spPr>
          <a:xfrm>
            <a:off x="1371600" y="768240"/>
            <a:ext cx="5029200" cy="3767400"/>
          </a:xfrm>
          <a:prstGeom prst="rect">
            <a:avLst/>
          </a:prstGeom>
          <a:ln w="0">
            <a:noFill/>
          </a:ln>
        </p:spPr>
      </p:sp>
      <p:sp>
        <p:nvSpPr>
          <p:cNvPr id="1563"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400" strike="noStrike" u="none">
                <a:solidFill>
                  <a:srgbClr val="000000"/>
                </a:solidFill>
                <a:uFillTx/>
                <a:latin typeface="LucidaGrande"/>
                <a:ea typeface="LucidaGrande"/>
              </a:rPr>
              <a:t>II,WI was done in India with all of Indian origin,participant background</a:t>
            </a:r>
            <a:endParaRPr b="0" lang="en-US" sz="1400" strike="noStrike" u="none">
              <a:solidFill>
                <a:srgbClr val="000000"/>
              </a:solidFill>
              <a:uFillTx/>
              <a:latin typeface="Arial"/>
            </a:endParaRPr>
          </a:p>
          <a:p>
            <a:pPr indent="0">
              <a:lnSpc>
                <a:spcPct val="125000"/>
              </a:lnSpc>
              <a:buNone/>
            </a:pPr>
            <a:r>
              <a:rPr b="1" lang="en-US" sz="1400" strike="noStrike" u="none">
                <a:solidFill>
                  <a:srgbClr val="000000"/>
                </a:solidFill>
                <a:uFillTx/>
                <a:latin typeface="LucidaGrande"/>
                <a:ea typeface="LucidaGrande"/>
              </a:rPr>
              <a:t>t-tests revealed no significant differences for age and number of listening hours per week between the groups</a:t>
            </a:r>
            <a:endParaRPr b="0" lang="en-US" sz="1400" strike="noStrike" u="none">
              <a:solidFill>
                <a:srgbClr val="000000"/>
              </a:solidFill>
              <a:uFillTx/>
              <a:latin typeface="Arial"/>
            </a:endParaRPr>
          </a:p>
          <a:p>
            <a:pPr indent="0">
              <a:lnSpc>
                <a:spcPct val="125000"/>
              </a:lnSpc>
              <a:buNone/>
            </a:pPr>
            <a:r>
              <a:rPr b="0" lang="en-US" sz="1400" strike="noStrike" u="none">
                <a:solidFill>
                  <a:srgbClr val="000000"/>
                </a:solidFill>
                <a:uFillTx/>
                <a:latin typeface="LucidaGrande"/>
                <a:ea typeface="LucidaGrande"/>
              </a:rPr>
              <a:t>participant origins</a:t>
            </a:r>
            <a:endParaRPr b="0" lang="en-US" sz="14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PlaceHolder 1"/>
          <p:cNvSpPr>
            <a:spLocks noGrp="1"/>
          </p:cNvSpPr>
          <p:nvPr>
            <p:ph type="sldImg"/>
          </p:nvPr>
        </p:nvSpPr>
        <p:spPr>
          <a:xfrm>
            <a:off x="1371600" y="768240"/>
            <a:ext cx="5029200" cy="3767400"/>
          </a:xfrm>
          <a:prstGeom prst="rect">
            <a:avLst/>
          </a:prstGeom>
          <a:ln w="0">
            <a:noFill/>
          </a:ln>
        </p:spPr>
      </p:sp>
      <p:sp>
        <p:nvSpPr>
          <p:cNvPr id="1565"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400" strike="noStrike" u="none">
                <a:solidFill>
                  <a:srgbClr val="000000"/>
                </a:solidFill>
                <a:uFillTx/>
                <a:latin typeface="LucidaGrande"/>
                <a:ea typeface="LucidaGrande"/>
              </a:rPr>
              <a:t>Blue indicates the correlations between listener groups for the the respective rating scale for Indian stimuli. And red - Western stimuli.</a:t>
            </a:r>
            <a:endParaRPr b="0" lang="en-US" sz="1400" strike="noStrike" u="none">
              <a:solidFill>
                <a:srgbClr val="000000"/>
              </a:solidFill>
              <a:uFillTx/>
              <a:latin typeface="Arial"/>
            </a:endParaRPr>
          </a:p>
          <a:p>
            <a:pPr indent="0">
              <a:lnSpc>
                <a:spcPct val="125000"/>
              </a:lnSpc>
              <a:buNone/>
            </a:pPr>
            <a:r>
              <a:rPr b="0" lang="en-US" sz="1400" strike="noStrike" u="none">
                <a:solidFill>
                  <a:srgbClr val="000000"/>
                </a:solidFill>
                <a:uFillTx/>
                <a:latin typeface="LucidaGrande"/>
                <a:ea typeface="LucidaGrande"/>
              </a:rPr>
              <a:t>As can be seen, overall correlations are higher for Western stimuli:</a:t>
            </a:r>
            <a:endParaRPr b="0" lang="en-US" sz="1400" strike="noStrike" u="none">
              <a:solidFill>
                <a:srgbClr val="000000"/>
              </a:solidFill>
              <a:uFillTx/>
              <a:latin typeface="Arial"/>
            </a:endParaRPr>
          </a:p>
          <a:p>
            <a:pPr indent="0">
              <a:lnSpc>
                <a:spcPct val="125000"/>
              </a:lnSpc>
              <a:buNone/>
            </a:pPr>
            <a:r>
              <a:rPr b="0" lang="en-US" sz="1400" strike="noStrike" u="none">
                <a:solidFill>
                  <a:srgbClr val="000000"/>
                </a:solidFill>
                <a:uFillTx/>
                <a:latin typeface="LucidaGrande"/>
                <a:ea typeface="LucidaGrande"/>
              </a:rPr>
              <a:t>asymmetry of musical familiarity,</a:t>
            </a:r>
            <a:endParaRPr b="0" lang="en-US" sz="1400" strike="noStrike" u="none">
              <a:solidFill>
                <a:srgbClr val="000000"/>
              </a:solidFill>
              <a:uFillTx/>
              <a:latin typeface="Arial"/>
            </a:endParaRPr>
          </a:p>
          <a:p>
            <a:pPr indent="0">
              <a:lnSpc>
                <a:spcPct val="125000"/>
              </a:lnSpc>
              <a:buNone/>
            </a:pPr>
            <a:r>
              <a:rPr b="0" lang="en-US" sz="1400" strike="noStrike" u="none">
                <a:solidFill>
                  <a:srgbClr val="000000"/>
                </a:solidFill>
                <a:uFillTx/>
                <a:latin typeface="LucidaGrande"/>
                <a:ea typeface="LucidaGrande"/>
              </a:rPr>
              <a:t>High Cronbach alphas hence for each group we tool the mean ratings for all scales for each participants group</a:t>
            </a:r>
            <a:endParaRPr b="0" lang="en-US" sz="1400" strike="noStrike" u="none">
              <a:solidFill>
                <a:srgbClr val="000000"/>
              </a:solidFill>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PlaceHolder 1"/>
          <p:cNvSpPr>
            <a:spLocks noGrp="1"/>
          </p:cNvSpPr>
          <p:nvPr>
            <p:ph type="sldImg"/>
          </p:nvPr>
        </p:nvSpPr>
        <p:spPr>
          <a:xfrm>
            <a:off x="1371600" y="768240"/>
            <a:ext cx="5029200" cy="3767400"/>
          </a:xfrm>
          <a:prstGeom prst="rect">
            <a:avLst/>
          </a:prstGeom>
          <a:ln w="0">
            <a:noFill/>
          </a:ln>
        </p:spPr>
      </p:sp>
      <p:sp>
        <p:nvSpPr>
          <p:cNvPr id="1567"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400" strike="noStrike" u="none">
                <a:solidFill>
                  <a:srgbClr val="000000"/>
                </a:solidFill>
                <a:uFillTx/>
                <a:latin typeface="LucidaGrande"/>
                <a:ea typeface="LucidaGrande"/>
              </a:rPr>
              <a:t>Next to investigate the intrinsic dimensionality of the polyphonic timbre space, we performed factor analysis</a:t>
            </a:r>
            <a:endParaRPr b="0" lang="en-US" sz="1400" strike="noStrike" u="none">
              <a:solidFill>
                <a:srgbClr val="000000"/>
              </a:solidFill>
              <a:uFillTx/>
              <a:latin typeface="Arial"/>
            </a:endParaRPr>
          </a:p>
          <a:p>
            <a:pPr indent="0">
              <a:lnSpc>
                <a:spcPct val="125000"/>
              </a:lnSpc>
              <a:buNone/>
            </a:pPr>
            <a:r>
              <a:rPr b="1" lang="en-US" sz="1400" strike="noStrike" u="none">
                <a:solidFill>
                  <a:srgbClr val="000000"/>
                </a:solidFill>
                <a:uFillTx/>
                <a:latin typeface="LucidaGrande"/>
                <a:ea typeface="LucidaGrande"/>
              </a:rPr>
              <a:t>for comparison we used 2 factor solutions</a:t>
            </a:r>
            <a:endParaRPr b="0" lang="en-US" sz="1400" strike="noStrike" u="none">
              <a:solidFill>
                <a:srgbClr val="000000"/>
              </a:solidFill>
              <a:uFillTx/>
              <a:latin typeface="Arial"/>
            </a:endParaRPr>
          </a:p>
          <a:p>
            <a:pPr indent="0">
              <a:lnSpc>
                <a:spcPct val="125000"/>
              </a:lnSpc>
              <a:buNone/>
            </a:pPr>
            <a:r>
              <a:rPr b="1" lang="en-US" sz="1400" strike="noStrike" u="none">
                <a:solidFill>
                  <a:srgbClr val="000000"/>
                </a:solidFill>
                <a:uFillTx/>
                <a:latin typeface="LucidaGrande"/>
                <a:ea typeface="LucidaGrande"/>
              </a:rPr>
              <a:t>kaiser criterion retains those factors that explain more variance than any individual variable (on the average, I think)</a:t>
            </a:r>
            <a:endParaRPr b="0" lang="en-US" sz="1400" strike="noStrike" u="none">
              <a:solidFill>
                <a:srgbClr val="000000"/>
              </a:solidFill>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8" name="PlaceHolder 1"/>
          <p:cNvSpPr>
            <a:spLocks noGrp="1"/>
          </p:cNvSpPr>
          <p:nvPr>
            <p:ph type="sldImg"/>
          </p:nvPr>
        </p:nvSpPr>
        <p:spPr>
          <a:xfrm>
            <a:off x="1371600" y="768240"/>
            <a:ext cx="5029200" cy="3767400"/>
          </a:xfrm>
          <a:prstGeom prst="rect">
            <a:avLst/>
          </a:prstGeom>
          <a:ln w="0">
            <a:noFill/>
          </a:ln>
        </p:spPr>
      </p:sp>
      <p:sp>
        <p:nvSpPr>
          <p:cNvPr id="1569"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400" strike="noStrike" u="none">
                <a:solidFill>
                  <a:srgbClr val="000000"/>
                </a:solidFill>
                <a:uFillTx/>
                <a:latin typeface="LucidaGrande"/>
                <a:ea typeface="LucidaGrande"/>
              </a:rPr>
              <a:t>high loadings from the scales colorful-colorless, dark-bright, wrm-cold</a:t>
            </a:r>
            <a:endParaRPr b="0" lang="en-US" sz="14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sldImg"/>
          </p:nvPr>
        </p:nvSpPr>
        <p:spPr>
          <a:xfrm>
            <a:off x="1371600" y="768240"/>
            <a:ext cx="5029200" cy="3767400"/>
          </a:xfrm>
          <a:prstGeom prst="rect">
            <a:avLst/>
          </a:prstGeom>
          <a:ln w="0">
            <a:noFill/>
          </a:ln>
        </p:spPr>
      </p:sp>
      <p:sp>
        <p:nvSpPr>
          <p:cNvPr id="1571"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400" strike="noStrike" u="none">
                <a:solidFill>
                  <a:srgbClr val="000000"/>
                </a:solidFill>
                <a:uFillTx/>
                <a:latin typeface="LucidaGrande"/>
                <a:ea typeface="LucidaGrande"/>
              </a:rPr>
              <a:t>high loadings from the sacles soft-hard,h.energy l.energy, strong-weak</a:t>
            </a:r>
            <a:endParaRPr b="0" lang="en-US" sz="1400" strike="noStrike" u="none">
              <a:solidFill>
                <a:srgbClr val="000000"/>
              </a:solidFill>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2" name="PlaceHolder 1"/>
          <p:cNvSpPr>
            <a:spLocks noGrp="1"/>
          </p:cNvSpPr>
          <p:nvPr>
            <p:ph type="sldImg"/>
          </p:nvPr>
        </p:nvSpPr>
        <p:spPr>
          <a:xfrm>
            <a:off x="1371600" y="768240"/>
            <a:ext cx="5029200" cy="3767400"/>
          </a:xfrm>
          <a:prstGeom prst="rect">
            <a:avLst/>
          </a:prstGeom>
          <a:ln w="0">
            <a:noFill/>
          </a:ln>
        </p:spPr>
      </p:sp>
      <p:sp>
        <p:nvSpPr>
          <p:cNvPr id="1573"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600" strike="noStrike" u="none">
                <a:solidFill>
                  <a:srgbClr val="000000"/>
                </a:solidFill>
                <a:uFillTx/>
                <a:latin typeface="LucidaGrande"/>
                <a:ea typeface="LucidaGrande"/>
              </a:rPr>
              <a:t>Similar correlation patterns across stimulus sets,</a:t>
            </a:r>
            <a:r>
              <a:rPr b="0" lang="en-US" sz="700" strike="noStrike" u="none">
                <a:solidFill>
                  <a:srgbClr val="000000"/>
                </a:solidFill>
                <a:uFillTx/>
                <a:latin typeface="Times New Roman"/>
                <a:ea typeface="Times New Roman"/>
              </a:rPr>
              <a:t> </a:t>
            </a:r>
            <a:r>
              <a:rPr b="0" lang="en-US" sz="1800" strike="noStrike" u="none">
                <a:solidFill>
                  <a:srgbClr val="000000"/>
                </a:solidFill>
                <a:uFillTx/>
                <a:latin typeface="Times New Roman"/>
                <a:ea typeface="Times New Roman"/>
              </a:rPr>
              <a:t>it is noteworthy that for both perceptual dimensions the acoustic profiles are similar across the groups.</a:t>
            </a:r>
            <a:endParaRPr b="0" lang="en-US" sz="1800" strike="noStrike" u="none">
              <a:solidFill>
                <a:srgbClr val="000000"/>
              </a:solidFill>
              <a:uFillTx/>
              <a:latin typeface="Arial"/>
            </a:endParaRPr>
          </a:p>
          <a:p>
            <a:pPr indent="0">
              <a:buNone/>
            </a:pPr>
            <a:r>
              <a:rPr b="0" lang="en-US" sz="1800" strike="noStrike" u="none">
                <a:solidFill>
                  <a:srgbClr val="000000"/>
                </a:solidFill>
                <a:uFillTx/>
                <a:latin typeface="Times New Roman"/>
                <a:ea typeface="Times New Roman"/>
              </a:rPr>
              <a:t>The correlation pattern for each group and for each perceptual dimension will subsequently be referred to as the acoustic profiles. The correlations suggest that perceptually bright stimuli possess relatively more high frequency energy (zero-crossing rate, spectral centroid) than less bright stimuli. In addition, Bright stimuli tended to have more fluctuation in the higher frequency regions (Sub-Bands no. 7-10) and less fluctuation in the lower frequency regions (Sub-Bands No. 1-2). </a:t>
            </a:r>
            <a:endParaRPr b="0" lang="en-US" sz="1800" strike="noStrike" u="none">
              <a:solidFill>
                <a:srgbClr val="000000"/>
              </a:solidFill>
              <a:uFillTx/>
              <a:latin typeface="Arial"/>
            </a:endParaRPr>
          </a:p>
          <a:p>
            <a:pPr indent="0">
              <a:buNone/>
            </a:pPr>
            <a:endParaRPr b="0" lang="en-US" sz="2000" strike="noStrike" u="none">
              <a:solidFill>
                <a:srgbClr val="000000"/>
              </a:solidFill>
              <a:uFillTx/>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sldImg"/>
          </p:nvPr>
        </p:nvSpPr>
        <p:spPr>
          <a:xfrm>
            <a:off x="1371600" y="768240"/>
            <a:ext cx="5029200" cy="3767400"/>
          </a:xfrm>
          <a:prstGeom prst="rect">
            <a:avLst/>
          </a:prstGeom>
          <a:ln w="0">
            <a:noFill/>
          </a:ln>
        </p:spPr>
      </p:sp>
      <p:sp>
        <p:nvSpPr>
          <p:cNvPr id="1575"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80000"/>
              </a:lnSpc>
              <a:buNone/>
            </a:pPr>
            <a:r>
              <a:rPr b="0" lang="en-US" sz="1600" strike="noStrike" u="none">
                <a:solidFill>
                  <a:srgbClr val="000000"/>
                </a:solidFill>
                <a:uFillTx/>
                <a:latin typeface="Times New Roman"/>
                <a:ea typeface="Times New Roman"/>
              </a:rPr>
              <a:t>point out correlations are high - around .75</a:t>
            </a:r>
            <a:endParaRPr b="0" lang="en-US" sz="1600" strike="noStrike" u="none">
              <a:solidFill>
                <a:srgbClr val="000000"/>
              </a:solidFill>
              <a:uFillTx/>
              <a:latin typeface="Arial"/>
            </a:endParaRPr>
          </a:p>
          <a:p>
            <a:pPr indent="0">
              <a:lnSpc>
                <a:spcPct val="80000"/>
              </a:lnSpc>
              <a:buNone/>
            </a:pPr>
            <a:r>
              <a:rPr b="0" lang="en-US" sz="1600" strike="noStrike" u="none">
                <a:solidFill>
                  <a:srgbClr val="000000"/>
                </a:solidFill>
                <a:uFillTx/>
                <a:latin typeface="Times New Roman"/>
                <a:ea typeface="Times New Roman"/>
              </a:rPr>
              <a:t>the stimuli with higher Activity scores tend to be associated with higher flux in the high end of the spectrum, in particular at frequencies around 1600-3200 Hz (Sub-Bands No. 7), more energy in the higher frequency bands when compared to the lower frequency bands (high energy-low energy ratio), and a more even spectral distribution (entropy).</a:t>
            </a:r>
            <a:endParaRPr b="0" lang="en-US" sz="1600" strike="noStrike" u="none">
              <a:solidFill>
                <a:srgbClr val="000000"/>
              </a:solidFill>
              <a:uFillTx/>
              <a:latin typeface="Arial"/>
            </a:endParaRPr>
          </a:p>
          <a:p>
            <a:pPr indent="0">
              <a:lnSpc>
                <a:spcPct val="80000"/>
              </a:lnSpc>
              <a:buNone/>
            </a:pPr>
            <a:r>
              <a:rPr b="0" lang="en-US" sz="1600" strike="noStrike" u="none">
                <a:solidFill>
                  <a:srgbClr val="000000"/>
                </a:solidFill>
                <a:uFillTx/>
                <a:latin typeface="Times New Roman"/>
                <a:ea typeface="Times New Roman"/>
              </a:rPr>
              <a:t>Overall, the acoustic features correlated more highly with Activity than with Brightness. Nevertheless, it is noteworthy that for both perceptual dimensions the acoustic profiles are similar across the groups.</a:t>
            </a:r>
            <a:endParaRPr b="0" lang="en-US" sz="1600" strike="noStrike" u="none">
              <a:solidFill>
                <a:srgbClr val="000000"/>
              </a:solidFill>
              <a:uFillTx/>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sldImg"/>
          </p:nvPr>
        </p:nvSpPr>
        <p:spPr>
          <a:xfrm>
            <a:off x="1371600" y="768240"/>
            <a:ext cx="5029200" cy="3767400"/>
          </a:xfrm>
          <a:prstGeom prst="rect">
            <a:avLst/>
          </a:prstGeom>
          <a:ln w="0">
            <a:noFill/>
          </a:ln>
        </p:spPr>
      </p:sp>
      <p:sp>
        <p:nvSpPr>
          <p:cNvPr id="1577"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Timbre processing in the brain can be discussed in relation to the levels of abstraction</a:t>
            </a:r>
            <a:endParaRPr b="0" lang="en-US" sz="24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PlaceHolder 1"/>
          <p:cNvSpPr>
            <a:spLocks noGrp="1"/>
          </p:cNvSpPr>
          <p:nvPr>
            <p:ph type="sldImg"/>
          </p:nvPr>
        </p:nvSpPr>
        <p:spPr>
          <a:xfrm>
            <a:off x="1371600" y="768240"/>
            <a:ext cx="5029200" cy="3767400"/>
          </a:xfrm>
          <a:prstGeom prst="rect">
            <a:avLst/>
          </a:prstGeom>
          <a:ln w="0">
            <a:noFill/>
          </a:ln>
        </p:spPr>
      </p:sp>
      <p:sp>
        <p:nvSpPr>
          <p:cNvPr id="1579"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until recently neuroscientific studies have typically looked into neural correlate of timbre based on operational or functional definitons of abstraction</a:t>
            </a:r>
            <a:endParaRPr b="0" lang="en-US" sz="24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sldImg"/>
          </p:nvPr>
        </p:nvSpPr>
        <p:spPr>
          <a:xfrm>
            <a:off x="1371600" y="768240"/>
            <a:ext cx="5029200" cy="3767400"/>
          </a:xfrm>
          <a:prstGeom prst="rect">
            <a:avLst/>
          </a:prstGeom>
          <a:ln w="0">
            <a:noFill/>
          </a:ln>
        </p:spPr>
      </p:sp>
      <p:sp>
        <p:nvSpPr>
          <p:cNvPr id="1581"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Low-level timbre processing begins already in the primary auditory pathway by means of spectral decompositions followed by distributed representation in the auditory cortices. Stemming from the primary auditory cortex, mid-level representations form in the secondary areas such as STS and in anterior portions of the STG with a right-hemispheric bias. </a:t>
            </a:r>
            <a:endParaRPr b="0" lang="en-US" sz="2400" strike="noStrike" u="none">
              <a:solidFill>
                <a:srgbClr val="000000"/>
              </a:solidFill>
              <a:uFillTx/>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sldImg"/>
          </p:nvPr>
        </p:nvSpPr>
        <p:spPr>
          <a:xfrm>
            <a:off x="1371600" y="768240"/>
            <a:ext cx="5029200" cy="3767400"/>
          </a:xfrm>
          <a:prstGeom prst="rect">
            <a:avLst/>
          </a:prstGeom>
          <a:ln w="0">
            <a:noFill/>
          </a:ln>
        </p:spPr>
      </p:sp>
      <p:sp>
        <p:nvSpPr>
          <p:cNvPr id="1583"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2200" strike="noStrike" u="none">
                <a:solidFill>
                  <a:srgbClr val="000000"/>
                </a:solidFill>
                <a:uFillTx/>
                <a:latin typeface="Calibri"/>
                <a:ea typeface="Calibri"/>
              </a:rPr>
              <a:t>The figures show that distinct anatomical ROIs yield similar relational information about music. The patterns of misclassifications show that when songs are misclassified, they are more likely to be confused with items from the same genre, or a similar sounding genre: e.g., Ambient and Symphonic; and Rock-n-Roll and Country.</a:t>
            </a:r>
            <a:endParaRPr b="0" lang="en-US" sz="2200" strike="noStrike" u="none">
              <a:solidFill>
                <a:srgbClr val="000000"/>
              </a:solidFill>
              <a:uFillTx/>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PlaceHolder 1"/>
          <p:cNvSpPr>
            <a:spLocks noGrp="1"/>
          </p:cNvSpPr>
          <p:nvPr>
            <p:ph type="sldImg"/>
          </p:nvPr>
        </p:nvSpPr>
        <p:spPr>
          <a:xfrm>
            <a:off x="1371600" y="768240"/>
            <a:ext cx="5029200" cy="3767400"/>
          </a:xfrm>
          <a:prstGeom prst="rect">
            <a:avLst/>
          </a:prstGeom>
          <a:ln w="0">
            <a:noFill/>
          </a:ln>
        </p:spPr>
      </p:sp>
      <p:sp>
        <p:nvSpPr>
          <p:cNvPr id="1585"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spcBef>
                <a:spcPts val="431"/>
              </a:spcBef>
              <a:buNone/>
            </a:pPr>
            <a:r>
              <a:rPr b="0" lang="en-US" sz="1200" strike="noStrike" u="none">
                <a:solidFill>
                  <a:srgbClr val="000000"/>
                </a:solidFill>
                <a:uFillTx/>
                <a:latin typeface="ArialMT"/>
                <a:ea typeface="ArialMT"/>
              </a:rPr>
              <a:t>level 1: single events</a:t>
            </a:r>
            <a:endParaRPr b="0" lang="en-US" sz="1200" strike="noStrike" u="none">
              <a:solidFill>
                <a:srgbClr val="000000"/>
              </a:solidFill>
              <a:uFillTx/>
              <a:latin typeface="Arial"/>
            </a:endParaRPr>
          </a:p>
          <a:p>
            <a:pPr indent="0">
              <a:lnSpc>
                <a:spcPct val="125000"/>
              </a:lnSpc>
              <a:spcBef>
                <a:spcPts val="431"/>
              </a:spcBef>
              <a:buNone/>
            </a:pPr>
            <a:r>
              <a:rPr b="0" lang="en-US" sz="1200" strike="noStrike" u="none">
                <a:solidFill>
                  <a:srgbClr val="000000"/>
                </a:solidFill>
                <a:uFillTx/>
                <a:latin typeface="ArialMT"/>
                <a:ea typeface="ArialMT"/>
              </a:rPr>
              <a:t>level 2: a few events</a:t>
            </a:r>
            <a:endParaRPr b="0" lang="en-US" sz="1200" strike="noStrike" u="none">
              <a:solidFill>
                <a:srgbClr val="000000"/>
              </a:solidFill>
              <a:uFillTx/>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sldImg"/>
          </p:nvPr>
        </p:nvSpPr>
        <p:spPr>
          <a:xfrm>
            <a:off x="1371600" y="768240"/>
            <a:ext cx="5029200" cy="3767400"/>
          </a:xfrm>
          <a:prstGeom prst="rect">
            <a:avLst/>
          </a:prstGeom>
          <a:ln w="0">
            <a:noFill/>
          </a:ln>
        </p:spPr>
      </p:sp>
      <p:sp>
        <p:nvSpPr>
          <p:cNvPr id="1587"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spcBef>
                <a:spcPts val="431"/>
              </a:spcBef>
              <a:buNone/>
            </a:pPr>
            <a:r>
              <a:rPr b="0" lang="en-US" sz="1200" strike="noStrike" u="none">
                <a:solidFill>
                  <a:srgbClr val="000000"/>
                </a:solidFill>
                <a:uFillTx/>
                <a:latin typeface="ArialMT"/>
                <a:ea typeface="ArialMT"/>
              </a:rPr>
              <a:t>context meaning: musical context or extra-musical context</a:t>
            </a:r>
            <a:endParaRPr b="0" lang="en-US" sz="1200" strike="noStrike" u="none">
              <a:solidFill>
                <a:srgbClr val="000000"/>
              </a:solidFill>
              <a:uFillTx/>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PlaceHolder 1"/>
          <p:cNvSpPr>
            <a:spLocks noGrp="1"/>
          </p:cNvSpPr>
          <p:nvPr>
            <p:ph type="sldImg"/>
          </p:nvPr>
        </p:nvSpPr>
        <p:spPr>
          <a:xfrm>
            <a:off x="1371600" y="768240"/>
            <a:ext cx="5029200" cy="3767400"/>
          </a:xfrm>
          <a:prstGeom prst="rect">
            <a:avLst/>
          </a:prstGeom>
          <a:ln w="0">
            <a:noFill/>
          </a:ln>
        </p:spPr>
      </p:sp>
      <p:sp>
        <p:nvSpPr>
          <p:cNvPr id="1589"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spcBef>
                <a:spcPts val="431"/>
              </a:spcBef>
              <a:buNone/>
            </a:pPr>
            <a:r>
              <a:rPr b="0" lang="en-US" sz="1200" strike="noStrike" u="none">
                <a:solidFill>
                  <a:srgbClr val="000000"/>
                </a:solidFill>
                <a:uFillTx/>
                <a:latin typeface="ArialMT"/>
                <a:ea typeface="ArialMT"/>
              </a:rPr>
              <a:t>level 1: single events</a:t>
            </a:r>
            <a:endParaRPr b="0" lang="en-US" sz="1200" strike="noStrike" u="none">
              <a:solidFill>
                <a:srgbClr val="000000"/>
              </a:solidFill>
              <a:uFillTx/>
              <a:latin typeface="Arial"/>
            </a:endParaRPr>
          </a:p>
          <a:p>
            <a:pPr indent="0">
              <a:lnSpc>
                <a:spcPct val="125000"/>
              </a:lnSpc>
              <a:spcBef>
                <a:spcPts val="431"/>
              </a:spcBef>
              <a:buNone/>
            </a:pPr>
            <a:r>
              <a:rPr b="0" lang="en-US" sz="1200" strike="noStrike" u="none">
                <a:solidFill>
                  <a:srgbClr val="000000"/>
                </a:solidFill>
                <a:uFillTx/>
                <a:latin typeface="ArialMT"/>
                <a:ea typeface="ArialMT"/>
              </a:rPr>
              <a:t>level 2: a few events</a:t>
            </a:r>
            <a:endParaRPr b="0" lang="en-US" sz="1200" strike="noStrike" u="none">
              <a:solidFill>
                <a:srgbClr val="000000"/>
              </a:solidFill>
              <a:uFillTx/>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PlaceHolder 1"/>
          <p:cNvSpPr>
            <a:spLocks noGrp="1"/>
          </p:cNvSpPr>
          <p:nvPr>
            <p:ph type="sldImg"/>
          </p:nvPr>
        </p:nvSpPr>
        <p:spPr>
          <a:xfrm>
            <a:off x="1371600" y="768240"/>
            <a:ext cx="5029200" cy="3767400"/>
          </a:xfrm>
          <a:prstGeom prst="rect">
            <a:avLst/>
          </a:prstGeom>
          <a:ln w="0">
            <a:noFill/>
          </a:ln>
        </p:spPr>
      </p:sp>
      <p:sp>
        <p:nvSpPr>
          <p:cNvPr id="1591" name="PlaceHolder 2"/>
          <p:cNvSpPr>
            <a:spLocks noGrp="1"/>
          </p:cNvSpPr>
          <p:nvPr>
            <p:ph type="body"/>
          </p:nvPr>
        </p:nvSpPr>
        <p:spPr>
          <a:xfrm>
            <a:off x="777240" y="4773240"/>
            <a:ext cx="6217920" cy="955800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Specifically, the IC is the first processing node, which extracts complex sound features from the incoming sensory information and serves multisensory integration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IC play an important role in spectrotemporal variations inherent in communication signals. Animal models show that IC has neurone highly selective to direction of frequency modulations</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Frequency gradient</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IC considered for implants</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next processing node is the medial geniculate body (MGB),The MGB already shows less tonotopic organization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MGB is sensitive to relatively fast modulation rates in sounds, it already processes complex sound information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MGB is the last subcortical node in the ascending pathway, projecting directly to the auditory cortex (AC).</a:t>
            </a:r>
            <a:endParaRPr b="0" lang="en-US" sz="24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sldImg"/>
          </p:nvPr>
        </p:nvSpPr>
        <p:spPr>
          <a:xfrm>
            <a:off x="1371600" y="768240"/>
            <a:ext cx="5029200" cy="3767400"/>
          </a:xfrm>
          <a:prstGeom prst="rect">
            <a:avLst/>
          </a:prstGeom>
          <a:ln w="0">
            <a:noFill/>
          </a:ln>
        </p:spPr>
      </p:sp>
      <p:sp>
        <p:nvSpPr>
          <p:cNvPr id="1593" name="PlaceHolder 2"/>
          <p:cNvSpPr>
            <a:spLocks noGrp="1"/>
          </p:cNvSpPr>
          <p:nvPr>
            <p:ph type="body"/>
          </p:nvPr>
        </p:nvSpPr>
        <p:spPr>
          <a:xfrm>
            <a:off x="777240" y="4773240"/>
            <a:ext cx="6217920" cy="9558000"/>
          </a:xfrm>
          <a:prstGeom prst="rect">
            <a:avLst/>
          </a:prstGeom>
          <a:noFill/>
          <a:ln w="0">
            <a:noFill/>
          </a:ln>
        </p:spPr>
        <p:txBody>
          <a:bodyPr lIns="0" rIns="0" tIns="0" bIns="0" anchor="t">
            <a:noAutofit/>
          </a:bodyPr>
          <a:p>
            <a:pPr indent="0">
              <a:lnSpc>
                <a:spcPct val="125000"/>
              </a:lnSpc>
              <a:buNone/>
            </a:pPr>
            <a:r>
              <a:rPr b="0" lang="en-US" sz="2400" strike="noStrike" u="none">
                <a:solidFill>
                  <a:srgbClr val="000000"/>
                </a:solidFill>
                <a:uFillTx/>
                <a:latin typeface="Avenir-Roman"/>
                <a:ea typeface="Avenir-Roman"/>
              </a:rPr>
              <a:t>Specifically, the IC is the first processing node, which extracts complex sound features from the incoming sensory information and serves multisensory integration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IC play an important role in spectrotemporal variations inherent in communication signals. Animal models show that IC has neurone highly selective to direction of frequency modulations</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Frequency gradient</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IC considered for implants</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next processing node is the medial geniculate body (MGB),The MGB already shows less tonotopic organization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MGB is sensitive to relatively fast modulation rates in sounds, it already processes complex sound information</a:t>
            </a:r>
            <a:endParaRPr b="0" lang="en-US" sz="2400" strike="noStrike" u="none">
              <a:solidFill>
                <a:srgbClr val="000000"/>
              </a:solidFill>
              <a:uFillTx/>
              <a:latin typeface="Arial"/>
            </a:endParaRPr>
          </a:p>
          <a:p>
            <a:pPr indent="0">
              <a:lnSpc>
                <a:spcPct val="125000"/>
              </a:lnSpc>
              <a:buNone/>
            </a:pPr>
            <a:r>
              <a:rPr b="0" lang="en-US" sz="2400" strike="noStrike" u="none">
                <a:solidFill>
                  <a:srgbClr val="000000"/>
                </a:solidFill>
                <a:uFillTx/>
                <a:latin typeface="Avenir-Roman"/>
                <a:ea typeface="Avenir-Roman"/>
              </a:rPr>
              <a:t>The MGB is the last subcortical node in the ascending pathway, projecting directly to the auditory cortex (AC).</a:t>
            </a:r>
            <a:endParaRPr b="0" lang="en-US" sz="24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a:p>
            <a:pPr indent="0">
              <a:lnSpc>
                <a:spcPct val="125000"/>
              </a:lnSpc>
              <a:buNone/>
            </a:pPr>
            <a:endParaRPr b="0" lang="en-US" sz="2000" strike="noStrike" u="none">
              <a:solidFill>
                <a:srgbClr val="000000"/>
              </a:solidFill>
              <a:uFillTx/>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PlaceHolder 1"/>
          <p:cNvSpPr>
            <a:spLocks noGrp="1"/>
          </p:cNvSpPr>
          <p:nvPr>
            <p:ph type="sldImg"/>
          </p:nvPr>
        </p:nvSpPr>
        <p:spPr>
          <a:xfrm>
            <a:off x="1371600" y="768240"/>
            <a:ext cx="5029200" cy="3767400"/>
          </a:xfrm>
          <a:prstGeom prst="rect">
            <a:avLst/>
          </a:prstGeom>
          <a:ln w="0">
            <a:noFill/>
          </a:ln>
        </p:spPr>
      </p:sp>
      <p:sp>
        <p:nvSpPr>
          <p:cNvPr id="1595"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600" strike="noStrike" u="none">
                <a:solidFill>
                  <a:srgbClr val="000000"/>
                </a:solidFill>
                <a:uFillTx/>
                <a:latin typeface="LucidaGrande"/>
                <a:ea typeface="LucidaGrande"/>
              </a:rPr>
              <a:t>A study by van Noorden showed how frequency proximities can compete with one another. He found that a single pair of tones presented once ("one-shot" presentation) tended to remain coherent over much wider frequency separations than they would when cycled in a long sequence. 210 This may have been due to the fact that stream segregation takes time. However, another factor also seems to be playing a role in one-shot sequences: When only two tones are presented, there is no competition for the grouping of the high or the low one. The only sounds available for the two tones to group with are each other. This interpretation is supported by the results with one- shot sequences that consisted of three tones. </a:t>
            </a:r>
            <a:endParaRPr b="0" lang="en-US" sz="1600" strike="noStrike" u="none">
              <a:solidFill>
                <a:srgbClr val="000000"/>
              </a:solidFill>
              <a:uFillTx/>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6" name="PlaceHolder 1"/>
          <p:cNvSpPr>
            <a:spLocks noGrp="1"/>
          </p:cNvSpPr>
          <p:nvPr>
            <p:ph type="sldImg"/>
          </p:nvPr>
        </p:nvSpPr>
        <p:spPr>
          <a:xfrm>
            <a:off x="1371600" y="768240"/>
            <a:ext cx="5029200" cy="3767400"/>
          </a:xfrm>
          <a:prstGeom prst="rect">
            <a:avLst/>
          </a:prstGeom>
          <a:ln w="0">
            <a:noFill/>
          </a:ln>
        </p:spPr>
      </p:sp>
      <p:sp>
        <p:nvSpPr>
          <p:cNvPr id="1597"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600" strike="noStrike" u="none">
                <a:solidFill>
                  <a:srgbClr val="000000"/>
                </a:solidFill>
                <a:uFillTx/>
                <a:latin typeface="LucidaGrande"/>
                <a:ea typeface="LucidaGrande"/>
              </a:rPr>
              <a:t>A study by van Noorden showed how frequency proximities can compete with one another. He found that a single pair of tones presented once ("one-shot" presentation) tended to remain coherent over much wider frequency separations than they would when cycled in a long sequence. 210 This may have been due to the fact that stream segregation takes time. However, another factor also seems to be playing a role in one-shot sequences: When only two tones are presented, there is no competition for the grouping of the high or the low one. The only sounds available for the two tones to group with are each other. This interpretation is supported by the results with one- shot sequences that consisted of three tones. </a:t>
            </a:r>
            <a:endParaRPr b="0" lang="en-US" sz="1600" strike="noStrike" u="none">
              <a:solidFill>
                <a:srgbClr val="000000"/>
              </a:solidFill>
              <a:uFillTx/>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8" name="PlaceHolder 1"/>
          <p:cNvSpPr>
            <a:spLocks noGrp="1"/>
          </p:cNvSpPr>
          <p:nvPr>
            <p:ph type="sldImg"/>
          </p:nvPr>
        </p:nvSpPr>
        <p:spPr>
          <a:xfrm>
            <a:off x="1371600" y="768240"/>
            <a:ext cx="5029200" cy="3767400"/>
          </a:xfrm>
          <a:prstGeom prst="rect">
            <a:avLst/>
          </a:prstGeom>
          <a:ln w="0">
            <a:noFill/>
          </a:ln>
        </p:spPr>
      </p:sp>
      <p:sp>
        <p:nvSpPr>
          <p:cNvPr id="1599"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600" strike="noStrike" u="none">
                <a:solidFill>
                  <a:srgbClr val="000000"/>
                </a:solidFill>
                <a:uFillTx/>
                <a:latin typeface="LucidaGrande"/>
                <a:ea typeface="LucidaGrande"/>
              </a:rPr>
              <a:t>A study by van Noorden showed how frequency proximities can compete with one another. He found that a single pair of tones presented once ("one-shot" presentation) tended to remain coherent over much wider frequency separations than they would when cycled in a long sequence. 210 This may have been due to the fact that stream segregation takes time. However, another factor also seems to be playing a role in one-shot sequences: When only two tones are presented, there is no competition for the grouping of the high or the low one. The only sounds available for the two tones to group with are each other. This interpretation is supported by the results with one- shot sequences that consisted of three tones. </a:t>
            </a:r>
            <a:endParaRPr b="0" lang="en-US" sz="16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1371600" y="768240"/>
            <a:ext cx="5029200" cy="3767400"/>
          </a:xfrm>
          <a:prstGeom prst="rect">
            <a:avLst/>
          </a:prstGeom>
          <a:ln w="0">
            <a:noFill/>
          </a:ln>
        </p:spPr>
      </p:sp>
      <p:sp>
        <p:nvSpPr>
          <p:cNvPr id="1553"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buNone/>
            </a:pPr>
            <a:r>
              <a:rPr b="0" lang="en-US" sz="1200" strike="noStrike" u="none">
                <a:solidFill>
                  <a:srgbClr val="000000"/>
                </a:solidFill>
                <a:uFillTx/>
                <a:latin typeface="Arial"/>
                <a:ea typeface="Arial"/>
              </a:rPr>
              <a:t>so how can we describe the perceptual qualities that the features represent?</a:t>
            </a:r>
            <a:endParaRPr b="0" lang="en-US" sz="1200" strike="noStrike" u="none">
              <a:solidFill>
                <a:srgbClr val="000000"/>
              </a:solidFill>
              <a:uFillTx/>
              <a:latin typeface="Arial"/>
            </a:endParaRPr>
          </a:p>
          <a:p>
            <a:pPr indent="0">
              <a:buNone/>
            </a:pPr>
            <a:r>
              <a:rPr b="0" lang="en-US" sz="1200" strike="noStrike" u="none">
                <a:solidFill>
                  <a:srgbClr val="000000"/>
                </a:solidFill>
                <a:uFillTx/>
                <a:latin typeface="Arial"/>
                <a:ea typeface="Arial"/>
              </a:rPr>
              <a:t>how do we describe what we hear when we listen to music?</a:t>
            </a:r>
            <a:endParaRPr b="0" lang="en-US" sz="1200" strike="noStrike" u="none">
              <a:solidFill>
                <a:srgbClr val="000000"/>
              </a:solidFill>
              <a:uFillTx/>
              <a:latin typeface="Arial"/>
            </a:endParaRPr>
          </a:p>
          <a:p>
            <a:pPr indent="0">
              <a:buNone/>
            </a:pPr>
            <a:r>
              <a:rPr b="0" lang="en-US" sz="1200" strike="noStrike" u="none">
                <a:solidFill>
                  <a:srgbClr val="000000"/>
                </a:solidFill>
                <a:uFillTx/>
                <a:latin typeface="Arial"/>
                <a:ea typeface="Arial"/>
              </a:rPr>
              <a:t>How is the mental represenation like when we listen to music?</a:t>
            </a:r>
            <a:endParaRPr b="0" lang="en-US" sz="1200" strike="noStrike" u="none">
              <a:solidFill>
                <a:srgbClr val="000000"/>
              </a:solidFill>
              <a:uFillTx/>
              <a:latin typeface="Arial"/>
            </a:endParaRPr>
          </a:p>
          <a:p>
            <a:pPr indent="0">
              <a:buNone/>
            </a:pPr>
            <a:endParaRPr b="0" lang="en-US" sz="2000" strike="noStrike" u="none">
              <a:solidFill>
                <a:srgbClr val="000000"/>
              </a:solidFill>
              <a:uFillTx/>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sldImg"/>
          </p:nvPr>
        </p:nvSpPr>
        <p:spPr>
          <a:xfrm>
            <a:off x="1371600" y="768240"/>
            <a:ext cx="5029200" cy="3767400"/>
          </a:xfrm>
          <a:prstGeom prst="rect">
            <a:avLst/>
          </a:prstGeom>
          <a:ln w="0">
            <a:noFill/>
          </a:ln>
        </p:spPr>
      </p:sp>
      <p:sp>
        <p:nvSpPr>
          <p:cNvPr id="1601" name="PlaceHolder 2"/>
          <p:cNvSpPr>
            <a:spLocks noGrp="1"/>
          </p:cNvSpPr>
          <p:nvPr>
            <p:ph type="body"/>
          </p:nvPr>
        </p:nvSpPr>
        <p:spPr>
          <a:xfrm>
            <a:off x="777240" y="4773240"/>
            <a:ext cx="6217920" cy="4526280"/>
          </a:xfrm>
          <a:prstGeom prst="rect">
            <a:avLst/>
          </a:prstGeom>
          <a:noFill/>
          <a:ln w="0">
            <a:noFill/>
          </a:ln>
        </p:spPr>
        <p:txBody>
          <a:bodyPr lIns="0" rIns="0" tIns="0" bIns="0" anchor="t">
            <a:noAutofit/>
          </a:bodyPr>
          <a:p>
            <a:pPr indent="0">
              <a:lnSpc>
                <a:spcPct val="125000"/>
              </a:lnSpc>
              <a:buNone/>
            </a:pPr>
            <a:r>
              <a:rPr b="0" lang="en-US" sz="1600" strike="noStrike" u="none">
                <a:solidFill>
                  <a:srgbClr val="000000"/>
                </a:solidFill>
                <a:uFillTx/>
                <a:latin typeface="LucidaGrande"/>
                <a:ea typeface="LucidaGrande"/>
              </a:rPr>
              <a:t>He has shown that the illusion can be obtained only when the interrupting noise would have masked the signal if it had really been there. The interrupting noise must be loud enough and have the right frequency components to do so.</a:t>
            </a:r>
            <a:endParaRPr b="0" lang="en-US" sz="16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PlaceHolder 1"/>
          <p:cNvSpPr>
            <a:spLocks noGrp="1"/>
          </p:cNvSpPr>
          <p:nvPr>
            <p:ph type="sldImg"/>
          </p:nvPr>
        </p:nvSpPr>
        <p:spPr>
          <a:xfrm>
            <a:off x="1371600" y="768240"/>
            <a:ext cx="5029200" cy="3767400"/>
          </a:xfrm>
          <a:prstGeom prst="rect">
            <a:avLst/>
          </a:prstGeom>
          <a:ln w="0">
            <a:noFill/>
          </a:ln>
        </p:spPr>
      </p:sp>
      <p:sp>
        <p:nvSpPr>
          <p:cNvPr id="1555" name="PlaceHolder 2"/>
          <p:cNvSpPr>
            <a:spLocks noGrp="1"/>
          </p:cNvSpPr>
          <p:nvPr>
            <p:ph type="body"/>
          </p:nvPr>
        </p:nvSpPr>
        <p:spPr>
          <a:xfrm>
            <a:off x="777240" y="4773240"/>
            <a:ext cx="6217920" cy="7580160"/>
          </a:xfrm>
          <a:prstGeom prst="rect">
            <a:avLst/>
          </a:prstGeom>
          <a:noFill/>
          <a:ln w="0">
            <a:noFill/>
          </a:ln>
        </p:spPr>
        <p:txBody>
          <a:bodyPr lIns="0" rIns="0" tIns="0" bIns="0" anchor="t">
            <a:noAutofit/>
          </a:bodyPr>
          <a:p>
            <a:pPr indent="0">
              <a:buNone/>
            </a:pPr>
            <a:r>
              <a:rPr b="0" lang="en-US" sz="2400" strike="noStrike" u="none">
                <a:solidFill>
                  <a:srgbClr val="000000"/>
                </a:solidFill>
                <a:uFillTx/>
                <a:latin typeface="Arial"/>
                <a:ea typeface="Arial"/>
              </a:rPr>
              <a:t>The goal of Experiment 1 was to devise a framework for acquiring quantitative assessments of polyphonic timbre. This was achieved by means of a survey, which helped in collecting perceptual scales that could be used to describe polyphonic timbre. The participants comprised students or staff members at the Department of Music. Subsequently, in order to reduce the number of perceptual scales, a preliminary listening test was conducted. </a:t>
            </a:r>
            <a:endParaRPr b="0" lang="en-US" sz="2400" strike="noStrike" u="none">
              <a:solidFill>
                <a:srgbClr val="000000"/>
              </a:solidFill>
              <a:uFillTx/>
              <a:latin typeface="Arial"/>
            </a:endParaRPr>
          </a:p>
          <a:p>
            <a:pPr indent="0">
              <a:buNone/>
            </a:pPr>
            <a:endParaRPr b="0" lang="en-US" sz="2000" strike="noStrike" u="none">
              <a:solidFill>
                <a:srgbClr val="000000"/>
              </a:solidFill>
              <a:uFillTx/>
              <a:latin typeface="Arial"/>
            </a:endParaRPr>
          </a:p>
          <a:p>
            <a:pPr indent="0">
              <a:buNone/>
            </a:pPr>
            <a:r>
              <a:rPr b="0" lang="en-US" sz="2400" strike="noStrike" u="none">
                <a:solidFill>
                  <a:srgbClr val="000000"/>
                </a:solidFill>
                <a:uFillTx/>
                <a:latin typeface="Arial"/>
                <a:ea typeface="Arial"/>
              </a:rPr>
              <a:t>Experiment 2 comprised a listening test using the perceptual scales obtained from Experiment 1. </a:t>
            </a:r>
            <a:endParaRPr b="0" lang="en-US" sz="2400" strike="noStrike" u="none">
              <a:solidFill>
                <a:srgbClr val="000000"/>
              </a:solidFill>
              <a:uFillTx/>
              <a:latin typeface="Arial"/>
            </a:endParaRPr>
          </a:p>
          <a:p>
            <a:pPr indent="0">
              <a:buNone/>
            </a:pPr>
            <a:r>
              <a:rPr b="0" lang="en-US" sz="2400" strike="noStrike" u="none">
                <a:solidFill>
                  <a:srgbClr val="000000"/>
                </a:solidFill>
                <a:uFillTx/>
                <a:latin typeface="Arial"/>
                <a:ea typeface="Arial"/>
              </a:rPr>
              <a:t>Sound examples</a:t>
            </a:r>
            <a:endParaRPr b="0" lang="en-US" sz="2400" strike="noStrike" u="none">
              <a:solidFill>
                <a:srgbClr val="000000"/>
              </a:solidFill>
              <a:uFillTx/>
              <a:latin typeface="Arial"/>
            </a:endParaRPr>
          </a:p>
          <a:p>
            <a:pPr indent="0">
              <a:buNone/>
            </a:pPr>
            <a:r>
              <a:rPr b="0" lang="en-US" sz="2400" strike="noStrike" u="none">
                <a:solidFill>
                  <a:srgbClr val="000000"/>
                </a:solidFill>
                <a:uFillTx/>
                <a:latin typeface="Arial"/>
                <a:ea typeface="Arial"/>
              </a:rPr>
              <a:t>The participants comprised majorly musicians. The behavioural data was subjected to factor analysis to determine the main perceptual dimensions. Following this, computational extraction of acoustic features and correlation analysis helped determine the salient acoustic correlates of the obtained perceptual dimensions.</a:t>
            </a:r>
            <a:endParaRPr b="0" lang="en-US" sz="2400" strike="noStrike" u="none">
              <a:solidFill>
                <a:srgbClr val="000000"/>
              </a:solidFill>
              <a:uFillTx/>
              <a:latin typeface="Arial"/>
            </a:endParaRPr>
          </a:p>
          <a:p>
            <a:pPr indent="0">
              <a:buNone/>
            </a:pP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0">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8">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9">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10">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1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12">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sterSlide0">
    <p:spTree>
      <p:nvGrpSpPr>
        <p:cNvPr id="1" name=""/>
        <p:cNvGrpSpPr/>
        <p:nvPr/>
      </p:nvGrpSpPr>
      <p:grpSpPr>
        <a:xfrm>
          <a:off x="0" y="0"/>
          <a:ext cx="0" cy="0"/>
          <a:chOff x="0" y="0"/>
          <a:chExt cx="0" cy="0"/>
        </a:xfrm>
      </p:grpSpPr>
      <p:sp>
        <p:nvSpPr>
          <p:cNvPr id="2"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subTitle"/>
          </p:nvPr>
        </p:nvSpPr>
        <p:spPr>
          <a:xfrm>
            <a:off x="650160" y="2282040"/>
            <a:ext cx="11703600" cy="56563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2">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3">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5">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6">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Slide7">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1.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4.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5.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6.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7.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8.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5"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7"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9"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1"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4"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5"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 name="" descr=""/>
          <p:cNvPicPr/>
          <p:nvPr/>
        </p:nvPicPr>
        <p:blipFill>
          <a:blip r:embed="rId2"/>
          <a:stretch/>
        </p:blipFill>
        <p:spPr>
          <a:xfrm>
            <a:off x="6718320" y="2603520"/>
            <a:ext cx="5334120" cy="6286680"/>
          </a:xfrm>
          <a:prstGeom prst="rect">
            <a:avLst/>
          </a:prstGeom>
          <a:ln w="0">
            <a:noFill/>
          </a:ln>
        </p:spPr>
      </p:pic>
      <p:sp>
        <p:nvSpPr>
          <p:cNvPr id="7"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8"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4"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0"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6"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 name=""/>
          <p:cNvSpPr/>
          <p:nvPr/>
        </p:nvSpPr>
        <p:spPr>
          <a:xfrm>
            <a:off x="571680" y="1968480"/>
            <a:ext cx="11867760" cy="0"/>
          </a:xfrm>
          <a:custGeom>
            <a:avLst/>
            <a:gdLst/>
            <a:ahLst/>
            <a:rect l="0" t="0" r="r" b="b"/>
            <a:pathLst>
              <a:path w="32966" h="0">
                <a:moveTo>
                  <a:pt x="0" y="0"/>
                </a:moveTo>
                <a:lnTo>
                  <a:pt x="32966" y="0"/>
                </a:lnTo>
                <a:lnTo>
                  <a:pt x="32966" y="0"/>
                </a:lnTo>
                <a:lnTo>
                  <a:pt x="0" y="0"/>
                </a:lnTo>
                <a:close/>
              </a:path>
            </a:pathLst>
          </a:custGeom>
          <a:noFill/>
          <a:ln w="12600">
            <a:solidFill>
              <a:srgbClr val="9a9a9a"/>
            </a:solidFill>
            <a:miter/>
          </a:ln>
        </p:spPr>
        <p:txBody>
          <a:bodyPr lIns="96120" rIns="96120" tIns="-51120" bIns="-51120" anchor="t">
            <a:noAutofit/>
          </a:bodyPr>
          <a:p>
            <a:endParaRPr b="0" lang="en-US" sz="1800" strike="noStrike" u="none">
              <a:solidFill>
                <a:srgbClr val="ffffff"/>
              </a:solidFill>
              <a:uFillTx/>
              <a:latin typeface="Arial"/>
            </a:endParaRPr>
          </a:p>
        </p:txBody>
      </p:sp>
      <p:sp>
        <p:nvSpPr>
          <p:cNvPr id="12"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ffffff"/>
                </a:solidFill>
                <a:uFillTx/>
                <a:latin typeface="Arial"/>
              </a:rPr>
              <a:t>Click to edit the title text format</a:t>
            </a:r>
            <a:endParaRPr b="0" lang="en-US" sz="4400" strike="noStrike" u="none">
              <a:solidFill>
                <a:srgbClr val="ffffff"/>
              </a:solidFill>
              <a:uFillTx/>
              <a:latin typeface="Arial"/>
            </a:endParaRPr>
          </a:p>
        </p:txBody>
      </p:sp>
      <p:sp>
        <p:nvSpPr>
          <p:cNvPr id="13"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uFillTx/>
                <a:latin typeface="Arial"/>
              </a:rPr>
              <a:t>Click to edit the outline text format</a:t>
            </a:r>
            <a:endParaRPr b="0" lang="en-US" sz="3200" strike="noStrike" u="none">
              <a:solidFill>
                <a:srgbClr val="ffffff"/>
              </a:solidFill>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uFillTx/>
                <a:latin typeface="Arial"/>
              </a:rPr>
              <a:t>Second Outline Level</a:t>
            </a:r>
            <a:endParaRPr b="0" lang="en-US" sz="2800" strike="noStrike" u="none">
              <a:solidFill>
                <a:srgbClr val="ffffff"/>
              </a:solidFill>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uFillTx/>
                <a:latin typeface="Arial"/>
              </a:rPr>
              <a:t>Third Outline Level</a:t>
            </a:r>
            <a:endParaRPr b="0" lang="en-US" sz="2400" strike="noStrike" u="none">
              <a:solidFill>
                <a:srgbClr val="ffffff"/>
              </a:solidFill>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uFillTx/>
                <a:latin typeface="Arial"/>
              </a:rPr>
              <a:t>Fourth Outline Level</a:t>
            </a:r>
            <a:endParaRPr b="0" lang="en-US" sz="2000" strike="noStrike" u="none">
              <a:solidFill>
                <a:srgbClr val="ffffff"/>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uFillTx/>
                <a:latin typeface="Arial"/>
              </a:rPr>
              <a:t>Fifth Outline Level</a:t>
            </a:r>
            <a:endParaRPr b="0" lang="en-US" sz="2000" strike="noStrike" u="none">
              <a:solidFill>
                <a:srgbClr val="ffffff"/>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uFillTx/>
                <a:latin typeface="Arial"/>
              </a:rPr>
              <a:t>Sixth Outline Level</a:t>
            </a:r>
            <a:endParaRPr b="0" lang="en-US" sz="2000" strike="noStrike" u="none">
              <a:solidFill>
                <a:srgbClr val="ffffff"/>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uFillTx/>
                <a:latin typeface="Arial"/>
              </a:rPr>
              <a:t>Seventh Outline Level</a:t>
            </a:r>
            <a:endParaRPr b="0" lang="en-US" sz="20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58"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 name=""/>
          <p:cNvSpPr/>
          <p:nvPr/>
        </p:nvSpPr>
        <p:spPr>
          <a:xfrm>
            <a:off x="571680" y="1968480"/>
            <a:ext cx="11867760" cy="0"/>
          </a:xfrm>
          <a:custGeom>
            <a:avLst/>
            <a:gdLst/>
            <a:ahLst/>
            <a:rect l="0" t="0" r="r" b="b"/>
            <a:pathLst>
              <a:path w="32966" h="0">
                <a:moveTo>
                  <a:pt x="0" y="0"/>
                </a:moveTo>
                <a:lnTo>
                  <a:pt x="32966" y="0"/>
                </a:lnTo>
                <a:lnTo>
                  <a:pt x="32966" y="0"/>
                </a:lnTo>
                <a:lnTo>
                  <a:pt x="0" y="0"/>
                </a:lnTo>
                <a:close/>
              </a:path>
            </a:pathLst>
          </a:custGeom>
          <a:noFill/>
          <a:ln w="12600">
            <a:solidFill>
              <a:srgbClr val="9a9a9a"/>
            </a:solidFill>
            <a:miter/>
          </a:ln>
        </p:spPr>
        <p:txBody>
          <a:bodyPr lIns="96120" rIns="96120" tIns="-51120" bIns="-51120" anchor="t">
            <a:noAutofit/>
          </a:bodyPr>
          <a:p>
            <a:endParaRPr b="0" lang="en-US" sz="1800" strike="noStrike" u="none">
              <a:solidFill>
                <a:srgbClr val="ffffff"/>
              </a:solidFill>
              <a:uFillTx/>
              <a:latin typeface="Arial"/>
            </a:endParaRPr>
          </a:p>
        </p:txBody>
      </p:sp>
      <p:sp>
        <p:nvSpPr>
          <p:cNvPr id="15"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ffffff"/>
                </a:solidFill>
                <a:uFillTx/>
                <a:latin typeface="Arial"/>
              </a:rPr>
              <a:t>Click to edit the title text format</a:t>
            </a:r>
            <a:endParaRPr b="0" lang="en-US" sz="4400" strike="noStrike" u="none">
              <a:solidFill>
                <a:srgbClr val="ffffff"/>
              </a:solidFill>
              <a:uFillTx/>
              <a:latin typeface="Arial"/>
            </a:endParaRPr>
          </a:p>
        </p:txBody>
      </p:sp>
      <p:sp>
        <p:nvSpPr>
          <p:cNvPr id="16"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uFillTx/>
                <a:latin typeface="Arial"/>
              </a:rPr>
              <a:t>Click to edit the outline text format</a:t>
            </a:r>
            <a:endParaRPr b="0" lang="en-US" sz="3200" strike="noStrike" u="none">
              <a:solidFill>
                <a:srgbClr val="ffffff"/>
              </a:solidFill>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uFillTx/>
                <a:latin typeface="Arial"/>
              </a:rPr>
              <a:t>Second Outline Level</a:t>
            </a:r>
            <a:endParaRPr b="0" lang="en-US" sz="2800" strike="noStrike" u="none">
              <a:solidFill>
                <a:srgbClr val="ffffff"/>
              </a:solidFill>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uFillTx/>
                <a:latin typeface="Arial"/>
              </a:rPr>
              <a:t>Third Outline Level</a:t>
            </a:r>
            <a:endParaRPr b="0" lang="en-US" sz="2400" strike="noStrike" u="none">
              <a:solidFill>
                <a:srgbClr val="ffffff"/>
              </a:solidFill>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uFillTx/>
                <a:latin typeface="Arial"/>
              </a:rPr>
              <a:t>Fourth Outline Level</a:t>
            </a:r>
            <a:endParaRPr b="0" lang="en-US" sz="2000" strike="noStrike" u="none">
              <a:solidFill>
                <a:srgbClr val="ffffff"/>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uFillTx/>
                <a:latin typeface="Arial"/>
              </a:rPr>
              <a:t>Fifth Outline Level</a:t>
            </a:r>
            <a:endParaRPr b="0" lang="en-US" sz="2000" strike="noStrike" u="none">
              <a:solidFill>
                <a:srgbClr val="ffffff"/>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uFillTx/>
                <a:latin typeface="Arial"/>
              </a:rPr>
              <a:t>Sixth Outline Level</a:t>
            </a:r>
            <a:endParaRPr b="0" lang="en-US" sz="2000" strike="noStrike" u="none">
              <a:solidFill>
                <a:srgbClr val="ffffff"/>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uFillTx/>
                <a:latin typeface="Arial"/>
              </a:rPr>
              <a:t>Seventh Outline Level</a:t>
            </a:r>
            <a:endParaRPr b="0" lang="en-US" sz="20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60"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 name=""/>
          <p:cNvSpPr/>
          <p:nvPr/>
        </p:nvSpPr>
        <p:spPr>
          <a:xfrm>
            <a:off x="571680" y="1968480"/>
            <a:ext cx="11867760" cy="0"/>
          </a:xfrm>
          <a:custGeom>
            <a:avLst/>
            <a:gdLst/>
            <a:ahLst/>
            <a:rect l="0" t="0" r="r" b="b"/>
            <a:pathLst>
              <a:path w="32966" h="0">
                <a:moveTo>
                  <a:pt x="0" y="0"/>
                </a:moveTo>
                <a:lnTo>
                  <a:pt x="32966" y="0"/>
                </a:lnTo>
                <a:lnTo>
                  <a:pt x="32966" y="0"/>
                </a:lnTo>
                <a:lnTo>
                  <a:pt x="0" y="0"/>
                </a:lnTo>
                <a:close/>
              </a:path>
            </a:pathLst>
          </a:custGeom>
          <a:noFill/>
          <a:ln w="12600">
            <a:solidFill>
              <a:srgbClr val="9a9a9a"/>
            </a:solidFill>
            <a:miter/>
          </a:ln>
        </p:spPr>
        <p:txBody>
          <a:bodyPr lIns="96120" rIns="96120" tIns="-51120" bIns="-51120" anchor="t">
            <a:noAutofit/>
          </a:bodyPr>
          <a:p>
            <a:endParaRPr b="0" lang="en-US" sz="1800" strike="noStrike" u="none">
              <a:solidFill>
                <a:srgbClr val="ffffff"/>
              </a:solidFill>
              <a:uFillTx/>
              <a:latin typeface="Arial"/>
            </a:endParaRPr>
          </a:p>
        </p:txBody>
      </p:sp>
      <p:sp>
        <p:nvSpPr>
          <p:cNvPr id="18"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ffffff"/>
                </a:solidFill>
                <a:uFillTx/>
                <a:latin typeface="Arial"/>
              </a:rPr>
              <a:t>Click to edit the title text format</a:t>
            </a:r>
            <a:endParaRPr b="0" lang="en-US" sz="4400" strike="noStrike" u="none">
              <a:solidFill>
                <a:srgbClr val="ffffff"/>
              </a:solidFill>
              <a:uFillTx/>
              <a:latin typeface="Arial"/>
            </a:endParaRPr>
          </a:p>
        </p:txBody>
      </p:sp>
      <p:sp>
        <p:nvSpPr>
          <p:cNvPr id="19"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uFillTx/>
                <a:latin typeface="Arial"/>
              </a:rPr>
              <a:t>Click to edit the outline text format</a:t>
            </a:r>
            <a:endParaRPr b="0" lang="en-US" sz="3200" strike="noStrike" u="none">
              <a:solidFill>
                <a:srgbClr val="ffffff"/>
              </a:solidFill>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uFillTx/>
                <a:latin typeface="Arial"/>
              </a:rPr>
              <a:t>Second Outline Level</a:t>
            </a:r>
            <a:endParaRPr b="0" lang="en-US" sz="2800" strike="noStrike" u="none">
              <a:solidFill>
                <a:srgbClr val="ffffff"/>
              </a:solidFill>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uFillTx/>
                <a:latin typeface="Arial"/>
              </a:rPr>
              <a:t>Third Outline Level</a:t>
            </a:r>
            <a:endParaRPr b="0" lang="en-US" sz="2400" strike="noStrike" u="none">
              <a:solidFill>
                <a:srgbClr val="ffffff"/>
              </a:solidFill>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uFillTx/>
                <a:latin typeface="Arial"/>
              </a:rPr>
              <a:t>Fourth Outline Level</a:t>
            </a:r>
            <a:endParaRPr b="0" lang="en-US" sz="2000" strike="noStrike" u="none">
              <a:solidFill>
                <a:srgbClr val="ffffff"/>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uFillTx/>
                <a:latin typeface="Arial"/>
              </a:rPr>
              <a:t>Fifth Outline Level</a:t>
            </a:r>
            <a:endParaRPr b="0" lang="en-US" sz="2000" strike="noStrike" u="none">
              <a:solidFill>
                <a:srgbClr val="ffffff"/>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uFillTx/>
                <a:latin typeface="Arial"/>
              </a:rPr>
              <a:t>Sixth Outline Level</a:t>
            </a:r>
            <a:endParaRPr b="0" lang="en-US" sz="2000" strike="noStrike" u="none">
              <a:solidFill>
                <a:srgbClr val="ffffff"/>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uFillTx/>
                <a:latin typeface="Arial"/>
              </a:rPr>
              <a:t>Seventh Outline Level</a:t>
            </a:r>
            <a:endParaRPr b="0" lang="en-US" sz="20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62"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1"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4"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650160" y="389160"/>
            <a:ext cx="11703600" cy="162828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3" name="PlaceHolder 2"/>
          <p:cNvSpPr>
            <a:spLocks noGrp="1"/>
          </p:cNvSpPr>
          <p:nvPr>
            <p:ph type="body"/>
          </p:nvPr>
        </p:nvSpPr>
        <p:spPr>
          <a:xfrm>
            <a:off x="650160" y="2282040"/>
            <a:ext cx="11703600" cy="5656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6"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3.tif"/><Relationship Id="rId5" Type="http://schemas.openxmlformats.org/officeDocument/2006/relationships/slideLayout" Target="../slideLayouts/slideLayout5.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tif"/><Relationship Id="rId2" Type="http://schemas.openxmlformats.org/officeDocument/2006/relationships/slideLayout" Target="../slideLayouts/slideLayout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0.tif"/><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slideLayout" Target="../slideLayouts/slideLayout5.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slideLayout" Target="../slideLayouts/slideLayout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image" Target="../media/image24.tif"/><Relationship Id="rId3" Type="http://schemas.openxmlformats.org/officeDocument/2006/relationships/slideLayout" Target="../slideLayouts/slideLayout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5.tif"/><Relationship Id="rId2" Type="http://schemas.openxmlformats.org/officeDocument/2006/relationships/image" Target="../media/image26.tif"/><Relationship Id="rId3" Type="http://schemas.openxmlformats.org/officeDocument/2006/relationships/slideLayout" Target="../slideLayouts/slideLayout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28.jpeg"/><Relationship Id="rId6" Type="http://schemas.openxmlformats.org/officeDocument/2006/relationships/image" Target="../media/image34.jpeg"/><Relationship Id="rId7" Type="http://schemas.openxmlformats.org/officeDocument/2006/relationships/image" Target="../media/image34.jpeg"/><Relationship Id="rId8" Type="http://schemas.openxmlformats.org/officeDocument/2006/relationships/image" Target="../media/image34.jpeg"/><Relationship Id="rId9" Type="http://schemas.openxmlformats.org/officeDocument/2006/relationships/image" Target="../media/image34.jpeg"/><Relationship Id="rId10" Type="http://schemas.openxmlformats.org/officeDocument/2006/relationships/image" Target="../media/image35.png"/><Relationship Id="rId11" Type="http://schemas.openxmlformats.org/officeDocument/2006/relationships/slideLayout" Target="../slideLayouts/slideLayout6.xml"/><Relationship Id="rId1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28.jpeg"/><Relationship Id="rId7" Type="http://schemas.openxmlformats.org/officeDocument/2006/relationships/image" Target="../media/image34.jpeg"/><Relationship Id="rId8" Type="http://schemas.openxmlformats.org/officeDocument/2006/relationships/image" Target="../media/image34.jpeg"/><Relationship Id="rId9" Type="http://schemas.openxmlformats.org/officeDocument/2006/relationships/image" Target="../media/image34.jpeg"/><Relationship Id="rId10" Type="http://schemas.openxmlformats.org/officeDocument/2006/relationships/image" Target="../media/image34.jpeg"/><Relationship Id="rId11" Type="http://schemas.openxmlformats.org/officeDocument/2006/relationships/image" Target="../media/image35.png"/><Relationship Id="rId12" Type="http://schemas.openxmlformats.org/officeDocument/2006/relationships/image" Target="../media/image30.jpeg"/><Relationship Id="rId13" Type="http://schemas.openxmlformats.org/officeDocument/2006/relationships/image" Target="../media/image31.jpeg"/><Relationship Id="rId14" Type="http://schemas.openxmlformats.org/officeDocument/2006/relationships/image" Target="../media/image32.jpeg"/><Relationship Id="rId15" Type="http://schemas.openxmlformats.org/officeDocument/2006/relationships/image" Target="../media/image33.jpeg"/><Relationship Id="rId16" Type="http://schemas.openxmlformats.org/officeDocument/2006/relationships/slideLayout" Target="../slideLayouts/slideLayout7.xml"/><Relationship Id="rId17"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34.jpeg"/><Relationship Id="rId3" Type="http://schemas.openxmlformats.org/officeDocument/2006/relationships/image" Target="../media/image34.jpeg"/><Relationship Id="rId4" Type="http://schemas.openxmlformats.org/officeDocument/2006/relationships/image" Target="../media/image34.jpeg"/><Relationship Id="rId5" Type="http://schemas.openxmlformats.org/officeDocument/2006/relationships/image" Target="../media/image34.jpeg"/><Relationship Id="rId6" Type="http://schemas.openxmlformats.org/officeDocument/2006/relationships/image" Target="../media/image29.png"/><Relationship Id="rId7" Type="http://schemas.openxmlformats.org/officeDocument/2006/relationships/image" Target="../media/image35.png"/><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jpeg"/><Relationship Id="rId11" Type="http://schemas.openxmlformats.org/officeDocument/2006/relationships/image" Target="../media/image33.jpeg"/><Relationship Id="rId12" Type="http://schemas.openxmlformats.org/officeDocument/2006/relationships/slideLayout" Target="../slideLayouts/slideLayout6.xml"/><Relationship Id="rId1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jpeg"/><Relationship Id="rId7" Type="http://schemas.openxmlformats.org/officeDocument/2006/relationships/image" Target="../media/image47.jpeg"/><Relationship Id="rId8" Type="http://schemas.openxmlformats.org/officeDocument/2006/relationships/image" Target="../media/image48.jpeg"/><Relationship Id="rId9" Type="http://schemas.openxmlformats.org/officeDocument/2006/relationships/image" Target="../media/image49.jpeg"/><Relationship Id="rId10" Type="http://schemas.openxmlformats.org/officeDocument/2006/relationships/image" Target="../media/image50.jpeg"/><Relationship Id="rId11" Type="http://schemas.openxmlformats.org/officeDocument/2006/relationships/image" Target="../media/image51.png"/><Relationship Id="rId12" Type="http://schemas.openxmlformats.org/officeDocument/2006/relationships/slideLayout" Target="../slideLayouts/slideLayout8.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52.png"/><Relationship Id="rId3" Type="http://schemas.openxmlformats.org/officeDocument/2006/relationships/image" Target="../media/image53.jpeg"/><Relationship Id="rId4" Type="http://schemas.openxmlformats.org/officeDocument/2006/relationships/image" Target="../media/image50.jpeg"/><Relationship Id="rId5"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image" Target="../media/image8.tif"/><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54.jpeg"/><Relationship Id="rId3" Type="http://schemas.openxmlformats.org/officeDocument/2006/relationships/image" Target="../media/image52.png"/><Relationship Id="rId4" Type="http://schemas.openxmlformats.org/officeDocument/2006/relationships/image" Target="../media/image53.jpeg"/><Relationship Id="rId5" Type="http://schemas.openxmlformats.org/officeDocument/2006/relationships/image" Target="../media/image50.jpeg"/><Relationship Id="rId6" Type="http://schemas.openxmlformats.org/officeDocument/2006/relationships/slideLayout" Target="../slideLayouts/slideLayout8.xml"/>
</Relationships>
</file>

<file path=ppt/slides/_rels/slide31.xml.rels><?xml version="1.0" encoding="UTF-8"?>
<Relationships xmlns="http://schemas.openxmlformats.org/package/2006/relationships"><Relationship Id="rId1" Type="http://schemas.openxmlformats.org/officeDocument/2006/relationships/image" Target="../media/image55.tif"/><Relationship Id="rId2" Type="http://schemas.openxmlformats.org/officeDocument/2006/relationships/image" Target="../media/image55.tif"/><Relationship Id="rId3" Type="http://schemas.openxmlformats.org/officeDocument/2006/relationships/image" Target="../media/image56.tif"/><Relationship Id="rId4" Type="http://schemas.openxmlformats.org/officeDocument/2006/relationships/slideLayout" Target="../slideLayouts/slideLayout7.xml"/>
</Relationships>
</file>

<file path=ppt/slides/_rels/slide32.xml.rels><?xml version="1.0" encoding="UTF-8"?>
<Relationships xmlns="http://schemas.openxmlformats.org/package/2006/relationships"><Relationship Id="rId1" Type="http://schemas.openxmlformats.org/officeDocument/2006/relationships/hyperlink" Target="http://doi.org/10.3389/fpsyg.2017.01179" TargetMode="External"/><Relationship Id="rId2" Type="http://schemas.openxmlformats.org/officeDocument/2006/relationships/image" Target="../media/image50.jpeg"/><Relationship Id="rId3" Type="http://schemas.openxmlformats.org/officeDocument/2006/relationships/slideLayout" Target="../slideLayouts/slideLayout8.xml"/>
</Relationships>
</file>

<file path=ppt/slides/_rels/slide3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8.xml"/>
</Relationships>
</file>

<file path=ppt/slides/_rels/slide34.xml.rels><?xml version="1.0" encoding="UTF-8"?>
<Relationships xmlns="http://schemas.openxmlformats.org/package/2006/relationships"><Relationship Id="rId1" Type="http://schemas.openxmlformats.org/officeDocument/2006/relationships/hyperlink" Target="http://doi.org/10.3389/fpsyg.2017.01179" TargetMode="External"/><Relationship Id="rId2" Type="http://schemas.openxmlformats.org/officeDocument/2006/relationships/image" Target="../media/image58.png"/><Relationship Id="rId3" Type="http://schemas.openxmlformats.org/officeDocument/2006/relationships/slideLayout" Target="../slideLayouts/slideLayout9.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jpeg"/><Relationship Id="rId4" Type="http://schemas.openxmlformats.org/officeDocument/2006/relationships/slideLayout" Target="../slideLayouts/slideLayout8.xml"/>
</Relationships>
</file>

<file path=ppt/slides/_rels/slide36.xml.rels><?xml version="1.0" encoding="UTF-8"?>
<Relationships xmlns="http://schemas.openxmlformats.org/package/2006/relationships"><Relationship Id="rId1" Type="http://schemas.openxmlformats.org/officeDocument/2006/relationships/image" Target="../media/image62.tif"/><Relationship Id="rId2" Type="http://schemas.openxmlformats.org/officeDocument/2006/relationships/image" Target="../media/image63.jpeg"/><Relationship Id="rId3" Type="http://schemas.openxmlformats.org/officeDocument/2006/relationships/slideLayout" Target="../slideLayouts/slideLayout10.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0.xml"/>
</Relationships>
</file>

<file path=ppt/slides/_rels/slide4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0.xml"/>
</Relationships>
</file>

<file path=ppt/slides/_rels/slide43.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slideLayout" Target="../slideLayouts/slideLayout1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69.png"/><Relationship Id="rId3"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jpeg"/><Relationship Id="rId3" Type="http://schemas.openxmlformats.org/officeDocument/2006/relationships/slideLayout" Target="../slideLayouts/slideLayout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slideLayout" Target="../slideLayouts/slideLayout12.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6.xml.rels><?xml version="1.0" encoding="UTF-8"?>
<Relationships xmlns="http://schemas.openxmlformats.org/package/2006/relationships"><Relationship Id="rId1" Type="http://schemas.openxmlformats.org/officeDocument/2006/relationships/image" Target="../media/image72.tif"/><Relationship Id="rId2" Type="http://schemas.openxmlformats.org/officeDocument/2006/relationships/image" Target="../media/image72.tif"/><Relationship Id="rId3" Type="http://schemas.openxmlformats.org/officeDocument/2006/relationships/image" Target="../media/image72.tif"/><Relationship Id="rId4" Type="http://schemas.openxmlformats.org/officeDocument/2006/relationships/image" Target="../media/image72.tif"/><Relationship Id="rId5" Type="http://schemas.openxmlformats.org/officeDocument/2006/relationships/slideLayout" Target="../slideLayouts/slideLayout1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74.tif"/><Relationship Id="rId2" Type="http://schemas.openxmlformats.org/officeDocument/2006/relationships/slideLayout" Target="../slideLayouts/slideLayout1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68.xml.rels><?xml version="1.0" encoding="UTF-8"?>
<Relationships xmlns="http://schemas.openxmlformats.org/package/2006/relationships"><Relationship Id="rId1" Type="http://schemas.openxmlformats.org/officeDocument/2006/relationships/image" Target="../media/image77.gif"/><Relationship Id="rId2" Type="http://schemas.openxmlformats.org/officeDocument/2006/relationships/image" Target="../media/image78.png"/><Relationship Id="rId3" Type="http://schemas.openxmlformats.org/officeDocument/2006/relationships/image" Target="../media/image79.tif"/><Relationship Id="rId4" Type="http://schemas.openxmlformats.org/officeDocument/2006/relationships/slideLayout" Target="../slideLayouts/slideLayout11.xml"/>
</Relationships>
</file>

<file path=ppt/slides/_rels/slide6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81.tif"/><Relationship Id="rId2" Type="http://schemas.openxmlformats.org/officeDocument/2006/relationships/slideLayout" Target="../slideLayouts/slideLayout11.xml"/>
</Relationships>
</file>

<file path=ppt/slides/_rels/slide71.xml.rels><?xml version="1.0" encoding="UTF-8"?>
<Relationships xmlns="http://schemas.openxmlformats.org/package/2006/relationships"><Relationship Id="rId1" Type="http://schemas.openxmlformats.org/officeDocument/2006/relationships/image" Target="../media/image81.tif"/><Relationship Id="rId2" Type="http://schemas.openxmlformats.org/officeDocument/2006/relationships/slideLayout" Target="../slideLayouts/slideLayout1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73.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1.xml"/>
</Relationships>
</file>

<file path=ppt/slides/_rels/slide7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83.jpeg"/><Relationship Id="rId3" Type="http://schemas.openxmlformats.org/officeDocument/2006/relationships/image" Target="../media/image84.jpeg"/><Relationship Id="rId4" Type="http://schemas.openxmlformats.org/officeDocument/2006/relationships/slideLayout" Target="../slideLayouts/slideLayout1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7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1.xml"/>
</Relationships>
</file>

<file path=ppt/slides/_rels/slide78.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5.jpeg"/><Relationship Id="rId3" Type="http://schemas.openxmlformats.org/officeDocument/2006/relationships/image" Target="../media/image67.jpeg"/><Relationship Id="rId4" Type="http://schemas.openxmlformats.org/officeDocument/2006/relationships/image" Target="../media/image86.png"/><Relationship Id="rId5"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tif"/><Relationship Id="rId5" Type="http://schemas.openxmlformats.org/officeDocument/2006/relationships/image" Target="../media/image14.jpeg"/><Relationship Id="rId6" Type="http://schemas.openxmlformats.org/officeDocument/2006/relationships/slideLayout" Target="../slideLayouts/slideLayout4.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
          <p:cNvSpPr txBox="1"/>
          <p:nvPr/>
        </p:nvSpPr>
        <p:spPr>
          <a:xfrm>
            <a:off x="1270080" y="3225960"/>
            <a:ext cx="10464840" cy="3301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Why do we like </a:t>
            </a:r>
            <a:endParaRPr b="0" lang="en-US" sz="8000" strike="noStrike" u="none">
              <a:solidFill>
                <a:srgbClr val="000000"/>
              </a:solidFill>
              <a:uFillTx/>
              <a:latin typeface="Arial"/>
            </a:endParaRPr>
          </a:p>
          <a:p>
            <a:pPr algn="ctr"/>
            <a:r>
              <a:rPr b="0" lang="en-US" sz="8000" strike="noStrike" u="none">
                <a:solidFill>
                  <a:srgbClr val="000000"/>
                </a:solidFill>
                <a:uFillTx/>
                <a:latin typeface="Helvetica-Light"/>
                <a:ea typeface="Helvetica-Light"/>
              </a:rPr>
              <a:t>what we like</a:t>
            </a:r>
            <a:endParaRPr b="0" lang="en-US" sz="8000" strike="noStrike" u="none">
              <a:solidFill>
                <a:srgbClr val="000000"/>
              </a:solidFill>
              <a:uFillTx/>
              <a:latin typeface="Arial"/>
            </a:endParaRPr>
          </a:p>
        </p:txBody>
      </p:sp>
      <p:sp>
        <p:nvSpPr>
          <p:cNvPr id="39" name=""/>
          <p:cNvSpPr txBox="1"/>
          <p:nvPr/>
        </p:nvSpPr>
        <p:spPr>
          <a:xfrm>
            <a:off x="1270080" y="5035680"/>
            <a:ext cx="10464840" cy="1130400"/>
          </a:xfrm>
          <a:prstGeom prst="rect">
            <a:avLst/>
          </a:prstGeom>
          <a:noFill/>
          <a:ln w="0">
            <a:noFill/>
          </a:ln>
        </p:spPr>
        <p:txBody>
          <a:bodyPr lIns="90000" rIns="90000" tIns="45000" bIns="45000" anchor="t">
            <a:normAutofit/>
          </a:bodyPr>
          <a:p>
            <a:r>
              <a:rPr b="0" lang="en-US" sz="3200" strike="noStrike" u="none">
                <a:solidFill>
                  <a:srgbClr val="000000"/>
                </a:solidFill>
                <a:uFillTx/>
                <a:latin typeface="Helvetica-Light"/>
                <a:ea typeface="Helvetica-Light"/>
              </a:rPr>
              <a:t>An Interdisciplinary Approach</a:t>
            </a:r>
            <a:endParaRPr b="0" lang="en-US" sz="3200" strike="noStrike" u="none">
              <a:solidFill>
                <a:srgbClr val="000000"/>
              </a:solidFill>
              <a:uFillTx/>
              <a:latin typeface="Arial"/>
            </a:endParaRPr>
          </a:p>
        </p:txBody>
      </p:sp>
      <p:sp>
        <p:nvSpPr>
          <p:cNvPr id="40" name=""/>
          <p:cNvSpPr txBox="1"/>
          <p:nvPr/>
        </p:nvSpPr>
        <p:spPr>
          <a:xfrm>
            <a:off x="4366440" y="2965320"/>
            <a:ext cx="4272120" cy="1114200"/>
          </a:xfrm>
          <a:prstGeom prst="rect">
            <a:avLst/>
          </a:prstGeom>
          <a:noFill/>
          <a:ln w="0">
            <a:noFill/>
          </a:ln>
        </p:spPr>
        <p:txBody>
          <a:bodyPr lIns="90000" rIns="90000" tIns="45000" bIns="45000" anchor="t">
            <a:noAutofit/>
          </a:bodyPr>
          <a:p>
            <a:pPr algn="ctr"/>
            <a:r>
              <a:rPr b="0" lang="en-US" sz="3600" strike="noStrike" u="none">
                <a:solidFill>
                  <a:srgbClr val="000000"/>
                </a:solidFill>
                <a:uFillTx/>
                <a:latin typeface="Helvetica-Light"/>
                <a:ea typeface="Helvetica-Light"/>
              </a:rPr>
              <a:t>Timbre in music????</a:t>
            </a:r>
            <a:endParaRPr b="0" lang="en-US" sz="3600" strike="noStrike" u="none">
              <a:solidFill>
                <a:srgbClr val="000000"/>
              </a:solidFill>
              <a:uFillTx/>
              <a:latin typeface="Arial"/>
            </a:endParaRPr>
          </a:p>
        </p:txBody>
      </p:sp>
      <p:pic>
        <p:nvPicPr>
          <p:cNvPr id="41" name="" descr=""/>
          <p:cNvPicPr/>
          <p:nvPr/>
        </p:nvPicPr>
        <p:blipFill>
          <a:blip r:embed="rId1"/>
          <a:stretch/>
        </p:blipFill>
        <p:spPr>
          <a:xfrm>
            <a:off x="2859840" y="5824080"/>
            <a:ext cx="7284960" cy="3978000"/>
          </a:xfrm>
          <a:prstGeom prst="rect">
            <a:avLst/>
          </a:prstGeom>
          <a:ln w="0">
            <a:noFill/>
          </a:ln>
        </p:spPr>
      </p:pic>
      <p:sp>
        <p:nvSpPr>
          <p:cNvPr id="42" name=""/>
          <p:cNvSpPr txBox="1"/>
          <p:nvPr/>
        </p:nvSpPr>
        <p:spPr>
          <a:xfrm>
            <a:off x="3751920" y="1367640"/>
            <a:ext cx="5501160" cy="1114200"/>
          </a:xfrm>
          <a:prstGeom prst="rect">
            <a:avLst/>
          </a:prstGeom>
          <a:noFill/>
          <a:ln w="0">
            <a:noFill/>
          </a:ln>
        </p:spPr>
        <p:txBody>
          <a:bodyPr lIns="90000" rIns="90000" tIns="45000" bIns="45000" anchor="t">
            <a:noAutofit/>
          </a:bodyPr>
          <a:p>
            <a:pPr algn="ctr"/>
            <a:r>
              <a:rPr b="0" lang="en-US" sz="3600" strike="noStrike" u="none">
                <a:solidFill>
                  <a:srgbClr val="000000"/>
                </a:solidFill>
                <a:uFillTx/>
                <a:latin typeface="Helvetica-Light"/>
                <a:ea typeface="Helvetica-Light"/>
              </a:rPr>
              <a:t>Monophonic vs Polyphony</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Examples</a:t>
            </a:r>
            <a:endParaRPr b="0" lang="en-US" sz="8000" strike="noStrike" u="none">
              <a:solidFill>
                <a:srgbClr val="000000"/>
              </a:solidFill>
              <a:uFillTx/>
              <a:latin typeface="Arial"/>
            </a:endParaRPr>
          </a:p>
        </p:txBody>
      </p:sp>
      <p:sp>
        <p:nvSpPr>
          <p:cNvPr id="104" name=""/>
          <p:cNvSpPr txBox="1"/>
          <p:nvPr/>
        </p:nvSpPr>
        <p:spPr>
          <a:xfrm>
            <a:off x="5207040" y="6896160"/>
            <a:ext cx="2044800" cy="495360"/>
          </a:xfrm>
          <a:prstGeom prst="rect">
            <a:avLst/>
          </a:prstGeom>
          <a:noFill/>
          <a:ln w="0">
            <a:noFill/>
          </a:ln>
        </p:spPr>
        <p:txBody>
          <a:bodyPr lIns="90000" rIns="90000" tIns="45000" bIns="45000" anchor="t">
            <a:normAutofit fontScale="85000" lnSpcReduction="9999"/>
          </a:bodyPr>
          <a:p>
            <a:r>
              <a:rPr b="1" lang="en-US" sz="3600" strike="noStrike" u="none">
                <a:solidFill>
                  <a:srgbClr val="7b2900"/>
                </a:solidFill>
                <a:uFillTx/>
                <a:latin typeface="GillSans"/>
                <a:ea typeface="GillSans"/>
              </a:rPr>
              <a:t>Fullness</a:t>
            </a:r>
            <a:endParaRPr b="0" lang="en-US" sz="3600" strike="noStrike" u="none">
              <a:solidFill>
                <a:srgbClr val="000000"/>
              </a:solidFill>
              <a:uFillTx/>
              <a:latin typeface="Arial"/>
            </a:endParaRPr>
          </a:p>
        </p:txBody>
      </p:sp>
      <p:sp>
        <p:nvSpPr>
          <p:cNvPr id="105" name=""/>
          <p:cNvSpPr txBox="1"/>
          <p:nvPr/>
        </p:nvSpPr>
        <p:spPr>
          <a:xfrm>
            <a:off x="5181480" y="3022560"/>
            <a:ext cx="2438280" cy="495360"/>
          </a:xfrm>
          <a:prstGeom prst="rect">
            <a:avLst/>
          </a:prstGeom>
          <a:noFill/>
          <a:ln w="0">
            <a:noFill/>
          </a:ln>
        </p:spPr>
        <p:txBody>
          <a:bodyPr lIns="90000" rIns="90000" tIns="45000" bIns="45000" anchor="t">
            <a:normAutofit fontScale="92500" lnSpcReduction="19999"/>
          </a:bodyPr>
          <a:p>
            <a:r>
              <a:rPr b="1" lang="en-US" sz="3600" strike="noStrike" u="none">
                <a:solidFill>
                  <a:srgbClr val="000000"/>
                </a:solidFill>
                <a:uFillTx/>
                <a:latin typeface="GillSans"/>
                <a:ea typeface="GillSans"/>
              </a:rPr>
              <a:t>Activity</a:t>
            </a:r>
            <a:r>
              <a:rPr b="1" lang="en-US" sz="3600" strike="noStrike" u="none">
                <a:solidFill>
                  <a:srgbClr val="b82c5d"/>
                </a:solidFill>
                <a:uFillTx/>
                <a:latin typeface="GillSans"/>
                <a:ea typeface="GillSans"/>
              </a:rPr>
              <a:t> </a:t>
            </a:r>
            <a:endParaRPr b="0" lang="en-US" sz="3600" strike="noStrike" u="none">
              <a:solidFill>
                <a:srgbClr val="000000"/>
              </a:solidFill>
              <a:uFillTx/>
              <a:latin typeface="Arial"/>
            </a:endParaRPr>
          </a:p>
        </p:txBody>
      </p:sp>
      <p:sp>
        <p:nvSpPr>
          <p:cNvPr id="106" name=""/>
          <p:cNvSpPr txBox="1"/>
          <p:nvPr/>
        </p:nvSpPr>
        <p:spPr>
          <a:xfrm>
            <a:off x="4724280" y="5041800"/>
            <a:ext cx="3340080" cy="520560"/>
          </a:xfrm>
          <a:prstGeom prst="rect">
            <a:avLst/>
          </a:prstGeom>
          <a:noFill/>
          <a:ln w="0">
            <a:noFill/>
          </a:ln>
        </p:spPr>
        <p:txBody>
          <a:bodyPr lIns="90000" rIns="90000" tIns="45000" bIns="45000" anchor="t">
            <a:normAutofit fontScale="92500" lnSpcReduction="9999"/>
          </a:bodyPr>
          <a:p>
            <a:r>
              <a:rPr b="1" lang="en-US" sz="3600" strike="noStrike" u="none">
                <a:solidFill>
                  <a:srgbClr val="659c34"/>
                </a:solidFill>
                <a:uFillTx/>
                <a:latin typeface="GillSans"/>
                <a:ea typeface="GillSans"/>
              </a:rPr>
              <a:t>Brightness</a:t>
            </a:r>
            <a:endParaRPr b="0" lang="en-US" sz="3600" strike="noStrike" u="none">
              <a:solidFill>
                <a:srgbClr val="000000"/>
              </a:solidFill>
              <a:uFillTx/>
              <a:latin typeface="Arial"/>
            </a:endParaRPr>
          </a:p>
        </p:txBody>
      </p:sp>
      <p:sp>
        <p:nvSpPr>
          <p:cNvPr id="107" name=""/>
          <p:cNvSpPr txBox="1"/>
          <p:nvPr/>
        </p:nvSpPr>
        <p:spPr>
          <a:xfrm>
            <a:off x="1409760" y="3454560"/>
            <a:ext cx="150984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Low Activity</a:t>
            </a:r>
            <a:endParaRPr b="0" lang="en-US" sz="1800" strike="noStrike" u="none">
              <a:solidFill>
                <a:srgbClr val="000000"/>
              </a:solidFill>
              <a:uFillTx/>
              <a:latin typeface="Arial"/>
            </a:endParaRPr>
          </a:p>
        </p:txBody>
      </p:sp>
      <p:sp>
        <p:nvSpPr>
          <p:cNvPr id="108" name=""/>
          <p:cNvSpPr txBox="1"/>
          <p:nvPr/>
        </p:nvSpPr>
        <p:spPr>
          <a:xfrm>
            <a:off x="9690120" y="3454560"/>
            <a:ext cx="156096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High Activity</a:t>
            </a:r>
            <a:endParaRPr b="0" lang="en-US" sz="1800" strike="noStrike" u="none">
              <a:solidFill>
                <a:srgbClr val="000000"/>
              </a:solidFill>
              <a:uFillTx/>
              <a:latin typeface="Arial"/>
            </a:endParaRPr>
          </a:p>
        </p:txBody>
      </p:sp>
      <p:sp>
        <p:nvSpPr>
          <p:cNvPr id="109" name=""/>
          <p:cNvSpPr txBox="1"/>
          <p:nvPr/>
        </p:nvSpPr>
        <p:spPr>
          <a:xfrm>
            <a:off x="1015920" y="5499000"/>
            <a:ext cx="188676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Low Brightness</a:t>
            </a:r>
            <a:endParaRPr b="0" lang="en-US" sz="1800" strike="noStrike" u="none">
              <a:solidFill>
                <a:srgbClr val="000000"/>
              </a:solidFill>
              <a:uFillTx/>
              <a:latin typeface="Arial"/>
            </a:endParaRPr>
          </a:p>
        </p:txBody>
      </p:sp>
      <p:sp>
        <p:nvSpPr>
          <p:cNvPr id="110" name=""/>
          <p:cNvSpPr txBox="1"/>
          <p:nvPr/>
        </p:nvSpPr>
        <p:spPr>
          <a:xfrm>
            <a:off x="1359000" y="7353360"/>
            <a:ext cx="162000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Low Fullness</a:t>
            </a:r>
            <a:endParaRPr b="0" lang="en-US" sz="1800" strike="noStrike" u="none">
              <a:solidFill>
                <a:srgbClr val="000000"/>
              </a:solidFill>
              <a:uFillTx/>
              <a:latin typeface="Arial"/>
            </a:endParaRPr>
          </a:p>
        </p:txBody>
      </p:sp>
      <p:sp>
        <p:nvSpPr>
          <p:cNvPr id="111" name=""/>
          <p:cNvSpPr txBox="1"/>
          <p:nvPr/>
        </p:nvSpPr>
        <p:spPr>
          <a:xfrm>
            <a:off x="9563040" y="5511960"/>
            <a:ext cx="193752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High Brightness</a:t>
            </a:r>
            <a:endParaRPr b="0" lang="en-US" sz="1800" strike="noStrike" u="none">
              <a:solidFill>
                <a:srgbClr val="000000"/>
              </a:solidFill>
              <a:uFillTx/>
              <a:latin typeface="Arial"/>
            </a:endParaRPr>
          </a:p>
        </p:txBody>
      </p:sp>
      <p:sp>
        <p:nvSpPr>
          <p:cNvPr id="112" name=""/>
          <p:cNvSpPr txBox="1"/>
          <p:nvPr/>
        </p:nvSpPr>
        <p:spPr>
          <a:xfrm>
            <a:off x="9639360" y="7353360"/>
            <a:ext cx="1670760" cy="602280"/>
          </a:xfrm>
          <a:prstGeom prst="rect">
            <a:avLst/>
          </a:prstGeom>
          <a:noFill/>
          <a:ln w="0">
            <a:noFill/>
          </a:ln>
        </p:spPr>
        <p:txBody>
          <a:bodyPr lIns="90000" rIns="90000" tIns="45000" bIns="45000" anchor="t">
            <a:noAutofit/>
          </a:bodyPr>
          <a:p>
            <a:r>
              <a:rPr b="1" lang="en-US" sz="1800" strike="noStrike" u="none">
                <a:solidFill>
                  <a:srgbClr val="000000"/>
                </a:solidFill>
                <a:uFillTx/>
                <a:latin typeface="ArialMT"/>
                <a:ea typeface="ArialMT"/>
              </a:rPr>
              <a:t>High Fullness</a:t>
            </a:r>
            <a:endParaRPr b="0" lang="en-US" sz="1800" strike="noStrike" u="none">
              <a:solidFill>
                <a:srgbClr val="000000"/>
              </a:solidFill>
              <a:uFillTx/>
              <a:latin typeface="Arial"/>
            </a:endParaRPr>
          </a:p>
        </p:txBody>
      </p:sp>
      <p:sp>
        <p:nvSpPr>
          <p:cNvPr id="113" name=""/>
          <p:cNvSpPr/>
          <p:nvPr/>
        </p:nvSpPr>
        <p:spPr>
          <a:xfrm>
            <a:off x="2959200" y="3619440"/>
            <a:ext cx="6553440" cy="13320"/>
          </a:xfrm>
          <a:prstGeom prst="line">
            <a:avLst/>
          </a:prstGeom>
          <a:ln w="50760">
            <a:solidFill>
              <a:srgbClr val="000000"/>
            </a:solidFill>
            <a:round/>
            <a:headEnd len="med" type="triangle" w="med"/>
            <a:tailEnd len="med" type="triangle" w="med"/>
          </a:ln>
        </p:spPr>
        <p:style>
          <a:lnRef idx="0"/>
          <a:fillRef idx="0"/>
          <a:effectRef idx="0"/>
          <a:fontRef idx="minor"/>
        </p:style>
        <p:txBody>
          <a:bodyPr lIns="115200" rIns="115200" tIns="-56880" bIns="-56880" anchor="t">
            <a:noAutofit/>
          </a:bodyPr>
          <a:p>
            <a:endParaRPr b="0" lang="en-US" sz="1800" strike="noStrike" u="none">
              <a:solidFill>
                <a:srgbClr val="000000"/>
              </a:solidFill>
              <a:uFillTx/>
              <a:latin typeface="Arial"/>
            </a:endParaRPr>
          </a:p>
        </p:txBody>
      </p:sp>
      <p:sp>
        <p:nvSpPr>
          <p:cNvPr id="114" name=""/>
          <p:cNvSpPr/>
          <p:nvPr/>
        </p:nvSpPr>
        <p:spPr>
          <a:xfrm>
            <a:off x="2959200" y="5676840"/>
            <a:ext cx="6553440" cy="13320"/>
          </a:xfrm>
          <a:prstGeom prst="line">
            <a:avLst/>
          </a:prstGeom>
          <a:ln w="50760">
            <a:solidFill>
              <a:srgbClr val="76bb40"/>
            </a:solidFill>
            <a:round/>
            <a:headEnd len="med" type="triangle" w="med"/>
            <a:tailEnd len="med" type="triangle" w="med"/>
          </a:ln>
        </p:spPr>
        <p:style>
          <a:lnRef idx="0"/>
          <a:fillRef idx="0"/>
          <a:effectRef idx="0"/>
          <a:fontRef idx="minor"/>
        </p:style>
        <p:txBody>
          <a:bodyPr lIns="115200" rIns="115200" tIns="-56880" bIns="-56880" anchor="t">
            <a:noAutofit/>
          </a:bodyPr>
          <a:p>
            <a:endParaRPr b="0" lang="en-US" sz="1800" strike="noStrike" u="none">
              <a:solidFill>
                <a:srgbClr val="000000"/>
              </a:solidFill>
              <a:uFillTx/>
              <a:latin typeface="Arial"/>
            </a:endParaRPr>
          </a:p>
        </p:txBody>
      </p:sp>
      <p:sp>
        <p:nvSpPr>
          <p:cNvPr id="115" name=""/>
          <p:cNvSpPr/>
          <p:nvPr/>
        </p:nvSpPr>
        <p:spPr>
          <a:xfrm>
            <a:off x="2959200" y="7518240"/>
            <a:ext cx="6553440" cy="13320"/>
          </a:xfrm>
          <a:prstGeom prst="line">
            <a:avLst/>
          </a:prstGeom>
          <a:ln w="50760">
            <a:solidFill>
              <a:srgbClr val="7b2900"/>
            </a:solidFill>
            <a:round/>
            <a:headEnd len="med" type="triangle" w="med"/>
            <a:tailEnd len="med" type="triangle" w="med"/>
          </a:ln>
        </p:spPr>
        <p:style>
          <a:lnRef idx="0"/>
          <a:fillRef idx="0"/>
          <a:effectRef idx="0"/>
          <a:fontRef idx="minor"/>
        </p:style>
        <p:txBody>
          <a:bodyPr lIns="115200" rIns="115200" tIns="-56880" bIns="-56880" anchor="t">
            <a:noAutofit/>
          </a:bodyPr>
          <a:p>
            <a:endParaRPr b="0" lang="en-US" sz="1800" strike="noStrike" u="none">
              <a:solidFill>
                <a:srgbClr val="000000"/>
              </a:solidFill>
              <a:uFillTx/>
              <a:latin typeface="Arial"/>
            </a:endParaRPr>
          </a:p>
        </p:txBody>
      </p:sp>
      <p:sp>
        <p:nvSpPr>
          <p:cNvPr id="116" name=""/>
          <p:cNvSpPr/>
          <p:nvPr/>
        </p:nvSpPr>
        <p:spPr>
          <a:xfrm>
            <a:off x="4121280" y="1094400"/>
            <a:ext cx="4762800" cy="1054440"/>
          </a:xfrm>
          <a:custGeom>
            <a:avLst/>
            <a:gdLst/>
            <a:ahLst/>
            <a:rect l="0" t="0" r="r" b="b"/>
            <a:pathLst>
              <a:path w="13230" h="2929">
                <a:moveTo>
                  <a:pt x="12701" y="0"/>
                </a:moveTo>
                <a:cubicBezTo>
                  <a:pt x="13054" y="0"/>
                  <a:pt x="13230" y="176"/>
                  <a:pt x="13230" y="529"/>
                </a:cubicBezTo>
                <a:lnTo>
                  <a:pt x="13230" y="2399"/>
                </a:lnTo>
                <a:cubicBezTo>
                  <a:pt x="13230" y="2752"/>
                  <a:pt x="13054" y="2929"/>
                  <a:pt x="12701" y="2929"/>
                </a:cubicBezTo>
                <a:lnTo>
                  <a:pt x="529" y="2929"/>
                </a:lnTo>
                <a:cubicBezTo>
                  <a:pt x="176" y="2929"/>
                  <a:pt x="0" y="2752"/>
                  <a:pt x="0" y="2399"/>
                </a:cubicBezTo>
                <a:lnTo>
                  <a:pt x="0" y="529"/>
                </a:lnTo>
                <a:cubicBezTo>
                  <a:pt x="0" y="176"/>
                  <a:pt x="176" y="0"/>
                  <a:pt x="529" y="0"/>
                </a:cubicBezTo>
                <a:lnTo>
                  <a:pt x="12701" y="0"/>
                </a:lnTo>
                <a:close/>
              </a:path>
            </a:pathLst>
          </a:custGeom>
          <a:solidFill>
            <a:srgbClr val="ebebeb"/>
          </a:solidFill>
          <a:ln w="25560">
            <a:solidFill>
              <a:srgbClr val="000000"/>
            </a:solidFill>
            <a:miter/>
          </a:ln>
        </p:spPr>
        <p:txBody>
          <a:bodyPr lIns="102600" rIns="102600" tIns="57600" bIns="57600" anchor="t">
            <a:noAutofit/>
          </a:bodyPr>
          <a:p>
            <a:endParaRPr b="0" lang="en-US" sz="1800" strike="noStrike" u="none">
              <a:solidFill>
                <a:srgbClr val="000000"/>
              </a:solidFill>
              <a:uFillTx/>
              <a:latin typeface="Arial"/>
            </a:endParaRPr>
          </a:p>
        </p:txBody>
      </p:sp>
      <p:sp>
        <p:nvSpPr>
          <p:cNvPr id="117" name=""/>
          <p:cNvSpPr txBox="1"/>
          <p:nvPr/>
        </p:nvSpPr>
        <p:spPr>
          <a:xfrm>
            <a:off x="4121280" y="1094400"/>
            <a:ext cx="4762440" cy="1054080"/>
          </a:xfrm>
          <a:prstGeom prst="rect">
            <a:avLst/>
          </a:prstGeom>
          <a:noFill/>
          <a:ln w="0">
            <a:noFill/>
          </a:ln>
        </p:spPr>
        <p:txBody>
          <a:bodyPr lIns="90000" rIns="90000" tIns="45000" bIns="45000" anchor="t">
            <a:normAutofit fontScale="92500" lnSpcReduction="9999"/>
          </a:bodyPr>
          <a:p>
            <a:pPr marL="457200" indent="-457200">
              <a:spcAft>
                <a:spcPts val="1100"/>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5120" indent="-465120">
              <a:spcAft>
                <a:spcPts val="1100"/>
              </a:spcAft>
              <a:buClr>
                <a:srgbClr val="000000"/>
              </a:buClr>
              <a:buSzPct val="45000"/>
              <a:buFont typeface=""/>
              <a:buChar char=" "/>
            </a:pPr>
            <a:r>
              <a:rPr b="0" lang="en-US" sz="3600" strike="noStrike" u="none">
                <a:solidFill>
                  <a:srgbClr val="000000"/>
                </a:solidFill>
                <a:uFillTx/>
                <a:latin typeface="Calibri"/>
                <a:ea typeface="Calibri"/>
              </a:rPr>
              <a:t>Perceptual dimensions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Acoustic features</a:t>
            </a:r>
            <a:endParaRPr b="0" lang="en-US" sz="8000" strike="noStrike" u="none">
              <a:solidFill>
                <a:srgbClr val="000000"/>
              </a:solidFill>
              <a:uFillTx/>
              <a:latin typeface="Arial"/>
            </a:endParaRPr>
          </a:p>
        </p:txBody>
      </p:sp>
      <p:sp>
        <p:nvSpPr>
          <p:cNvPr id="119" name=""/>
          <p:cNvSpPr txBox="1"/>
          <p:nvPr/>
        </p:nvSpPr>
        <p:spPr>
          <a:xfrm>
            <a:off x="6692760" y="8788320"/>
            <a:ext cx="6858000" cy="355680"/>
          </a:xfrm>
          <a:prstGeom prst="rect">
            <a:avLst/>
          </a:prstGeom>
          <a:noFill/>
          <a:ln w="0">
            <a:noFill/>
          </a:ln>
        </p:spPr>
        <p:txBody>
          <a:bodyPr lIns="90000" rIns="90000" tIns="45000" bIns="45000" anchor="t">
            <a:noAutofit/>
          </a:bodyPr>
          <a:p>
            <a:r>
              <a:rPr b="0" lang="en-US" sz="1800" strike="noStrike" u="none">
                <a:solidFill>
                  <a:srgbClr val="000000"/>
                </a:solidFill>
                <a:uFillTx/>
                <a:latin typeface="ArialMT"/>
                <a:ea typeface="ArialMT"/>
              </a:rPr>
              <a:t>(features extracted using MIRToolbox (Lartillot &amp; Toiviainen)</a:t>
            </a:r>
            <a:endParaRPr b="0" lang="en-US" sz="1800" strike="noStrike" u="none">
              <a:solidFill>
                <a:srgbClr val="000000"/>
              </a:solidFill>
              <a:uFillTx/>
              <a:latin typeface="Arial"/>
            </a:endParaRPr>
          </a:p>
        </p:txBody>
      </p:sp>
      <p:sp>
        <p:nvSpPr>
          <p:cNvPr id="120" name=""/>
          <p:cNvSpPr txBox="1"/>
          <p:nvPr/>
        </p:nvSpPr>
        <p:spPr>
          <a:xfrm>
            <a:off x="495360" y="3187800"/>
            <a:ext cx="4559400" cy="2111040"/>
          </a:xfrm>
          <a:prstGeom prst="rect">
            <a:avLst/>
          </a:prstGeom>
          <a:noFill/>
          <a:ln w="0">
            <a:noFill/>
          </a:ln>
        </p:spPr>
        <p:txBody>
          <a:bodyPr lIns="90000" rIns="90000" tIns="45000" bIns="45000" anchor="t">
            <a:noAutofit/>
          </a:bodyPr>
          <a:p>
            <a:pPr marL="457200" indent="-457200">
              <a:spcAft>
                <a:spcPts val="9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9800" indent="-469800">
              <a:spcAft>
                <a:spcPts val="901"/>
              </a:spcAft>
              <a:buClr>
                <a:srgbClr val="000000"/>
              </a:buClr>
              <a:buSzPct val="45000"/>
              <a:buFont typeface=""/>
              <a:buChar char=" "/>
            </a:pPr>
            <a:r>
              <a:rPr b="1" lang="en-US" sz="3600" strike="noStrike" u="none">
                <a:solidFill>
                  <a:srgbClr val="000000"/>
                </a:solidFill>
                <a:uFillTx/>
                <a:latin typeface="ArialMT"/>
                <a:ea typeface="ArialMT"/>
              </a:rPr>
              <a:t>Temporal</a:t>
            </a:r>
            <a:r>
              <a:rPr b="0" lang="en-US" sz="3600" strike="noStrike" u="none">
                <a:solidFill>
                  <a:srgbClr val="000000"/>
                </a:solidFill>
                <a:uFillTx/>
                <a:latin typeface="ArialMT"/>
                <a:ea typeface="ArialMT"/>
              </a:rPr>
              <a:t> </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zero-crossing rate</a:t>
            </a:r>
            <a:endParaRPr b="0" lang="en-US" sz="3600" strike="noStrike" u="none">
              <a:solidFill>
                <a:srgbClr val="000000"/>
              </a:solidFill>
              <a:uFillTx/>
              <a:latin typeface="Arial"/>
            </a:endParaRPr>
          </a:p>
        </p:txBody>
      </p:sp>
      <p:sp>
        <p:nvSpPr>
          <p:cNvPr id="121" name=""/>
          <p:cNvSpPr txBox="1"/>
          <p:nvPr/>
        </p:nvSpPr>
        <p:spPr>
          <a:xfrm>
            <a:off x="7074000" y="3048120"/>
            <a:ext cx="6083280" cy="4464000"/>
          </a:xfrm>
          <a:prstGeom prst="rect">
            <a:avLst/>
          </a:prstGeom>
          <a:noFill/>
          <a:ln w="0">
            <a:noFill/>
          </a:ln>
        </p:spPr>
        <p:txBody>
          <a:bodyPr lIns="90000" rIns="90000" tIns="45000" bIns="45000" anchor="t">
            <a:noAutofit/>
          </a:bodyPr>
          <a:p>
            <a:pPr marL="457200" indent="-457200">
              <a:spcAft>
                <a:spcPts val="9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9800" indent="-469800">
              <a:spcAft>
                <a:spcPts val="901"/>
              </a:spcAft>
              <a:buClr>
                <a:srgbClr val="000000"/>
              </a:buClr>
              <a:buSzPct val="45000"/>
              <a:buFont typeface=""/>
              <a:buChar char=" "/>
            </a:pPr>
            <a:r>
              <a:rPr b="1" lang="en-US" sz="3600" strike="noStrike" u="none">
                <a:solidFill>
                  <a:srgbClr val="000000"/>
                </a:solidFill>
                <a:uFillTx/>
                <a:latin typeface="ArialMT"/>
                <a:ea typeface="ArialMT"/>
              </a:rPr>
              <a:t>Spectral</a:t>
            </a:r>
            <a:r>
              <a:rPr b="0" lang="en-US" sz="3600" strike="noStrike" u="none">
                <a:solidFill>
                  <a:srgbClr val="000000"/>
                </a:solidFill>
                <a:uFillTx/>
                <a:latin typeface="ArialMT"/>
                <a:ea typeface="ArialMT"/>
              </a:rPr>
              <a:t> </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centroid</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high energy-low energy ratio</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entropy</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roll-off 85</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MFCC</a:t>
            </a:r>
            <a:endParaRPr b="0" lang="en-US" sz="3600" strike="noStrike" u="none">
              <a:solidFill>
                <a:srgbClr val="000000"/>
              </a:solidFill>
              <a:uFillTx/>
              <a:latin typeface="Arial"/>
            </a:endParaRPr>
          </a:p>
        </p:txBody>
      </p:sp>
      <p:sp>
        <p:nvSpPr>
          <p:cNvPr id="122" name=""/>
          <p:cNvSpPr txBox="1"/>
          <p:nvPr/>
        </p:nvSpPr>
        <p:spPr>
          <a:xfrm>
            <a:off x="495360" y="5359320"/>
            <a:ext cx="4559400" cy="2187360"/>
          </a:xfrm>
          <a:prstGeom prst="rect">
            <a:avLst/>
          </a:prstGeom>
          <a:noFill/>
          <a:ln w="0">
            <a:noFill/>
          </a:ln>
        </p:spPr>
        <p:txBody>
          <a:bodyPr lIns="90000" rIns="90000" tIns="45000" bIns="45000" anchor="t">
            <a:noAutofit/>
          </a:bodyPr>
          <a:p>
            <a:pPr marL="457200" indent="-457200">
              <a:spcAft>
                <a:spcPts val="9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9800" indent="-469800">
              <a:spcAft>
                <a:spcPts val="901"/>
              </a:spcAft>
              <a:buClr>
                <a:srgbClr val="000000"/>
              </a:buClr>
              <a:buSzPct val="45000"/>
              <a:buFont typeface=""/>
              <a:buChar char=" "/>
            </a:pPr>
            <a:r>
              <a:rPr b="1" lang="en-US" sz="3600" strike="noStrike" u="none">
                <a:solidFill>
                  <a:srgbClr val="000000"/>
                </a:solidFill>
                <a:uFillTx/>
                <a:latin typeface="ArialMT"/>
                <a:ea typeface="ArialMT"/>
              </a:rPr>
              <a:t>Spectrotemporal</a:t>
            </a:r>
            <a:r>
              <a:rPr b="0" lang="en-US" sz="3600" strike="noStrike" u="none">
                <a:solidFill>
                  <a:srgbClr val="000000"/>
                </a:solidFill>
                <a:uFillTx/>
                <a:latin typeface="ArialMT"/>
                <a:ea typeface="ArialMT"/>
              </a:rPr>
              <a:t> </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0" lang="en-US" sz="3600" strike="noStrike" u="none">
                <a:solidFill>
                  <a:srgbClr val="000000"/>
                </a:solidFill>
                <a:uFillTx/>
                <a:latin typeface="ArialMT"/>
                <a:ea typeface="ArialMT"/>
              </a:rPr>
              <a:t>roughness</a:t>
            </a:r>
            <a:endParaRPr b="0" lang="en-US" sz="3600" strike="noStrike" u="none">
              <a:solidFill>
                <a:srgbClr val="000000"/>
              </a:solidFill>
              <a:uFillTx/>
              <a:latin typeface="Arial"/>
            </a:endParaRPr>
          </a:p>
          <a:p>
            <a:pPr lvl="2" marL="909720" indent="-463680">
              <a:spcAft>
                <a:spcPts val="601"/>
              </a:spcAft>
              <a:buClr>
                <a:srgbClr val="000000"/>
              </a:buClr>
              <a:buSzPct val="45000"/>
              <a:buFont typeface=""/>
              <a:buChar char=""/>
            </a:pPr>
            <a:r>
              <a:rPr b="1" i="1" lang="en-US" sz="3600" strike="noStrike" u="none">
                <a:solidFill>
                  <a:srgbClr val="000000"/>
                </a:solidFill>
                <a:uFillTx/>
                <a:latin typeface="Arial-BoldItalicMT"/>
                <a:ea typeface="Arial-BoldItalicMT"/>
              </a:rPr>
              <a:t>sub-band flux</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Sub-band Flux</a:t>
            </a:r>
            <a:endParaRPr b="0" lang="en-US" sz="8000" strike="noStrike" u="none">
              <a:solidFill>
                <a:srgbClr val="000000"/>
              </a:solidFill>
              <a:uFillTx/>
              <a:latin typeface="Arial"/>
            </a:endParaRPr>
          </a:p>
        </p:txBody>
      </p:sp>
      <p:pic>
        <p:nvPicPr>
          <p:cNvPr id="124" name="" descr=""/>
          <p:cNvPicPr/>
          <p:nvPr/>
        </p:nvPicPr>
        <p:blipFill>
          <a:blip r:embed="rId1"/>
          <a:stretch/>
        </p:blipFill>
        <p:spPr>
          <a:xfrm>
            <a:off x="-144360" y="3846240"/>
            <a:ext cx="13293720" cy="38138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
          <p:cNvSpPr txBox="1"/>
          <p:nvPr/>
        </p:nvSpPr>
        <p:spPr>
          <a:xfrm>
            <a:off x="952560" y="444600"/>
            <a:ext cx="11099880" cy="2158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temporal span: </a:t>
            </a:r>
            <a:r>
              <a:rPr b="1" lang="en-US" sz="8000" strike="noStrike" u="none">
                <a:solidFill>
                  <a:srgbClr val="000000"/>
                </a:solidFill>
                <a:uFillTx/>
                <a:latin typeface="Helvetica-Light"/>
                <a:ea typeface="Helvetica-Light"/>
              </a:rPr>
              <a:t>static</a:t>
            </a:r>
            <a:endParaRPr b="0" lang="en-US" sz="8000" strike="noStrike" u="none">
              <a:solidFill>
                <a:srgbClr val="000000"/>
              </a:solidFill>
              <a:uFillTx/>
              <a:latin typeface="Arial"/>
            </a:endParaRPr>
          </a:p>
        </p:txBody>
      </p:sp>
      <p:sp>
        <p:nvSpPr>
          <p:cNvPr id="126" name=""/>
          <p:cNvSpPr txBox="1"/>
          <p:nvPr/>
        </p:nvSpPr>
        <p:spPr>
          <a:xfrm>
            <a:off x="1004400" y="2626560"/>
            <a:ext cx="10995840" cy="4266360"/>
          </a:xfrm>
          <a:prstGeom prst="rect">
            <a:avLst/>
          </a:prstGeom>
          <a:noFill/>
          <a:ln w="0">
            <a:noFill/>
          </a:ln>
        </p:spPr>
        <p:txBody>
          <a:bodyPr lIns="90000" rIns="90000" tIns="45000" bIns="45000" anchor="t">
            <a:normAutofit/>
          </a:bodyPr>
          <a:p>
            <a:pPr marL="444600" indent="-444600">
              <a:spcAft>
                <a:spcPts val="1100"/>
              </a:spcAft>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44600" indent="-444600">
              <a:spcAft>
                <a:spcPts val="1100"/>
              </a:spcAft>
              <a:buClr>
                <a:srgbClr val="000000"/>
              </a:buClr>
              <a:buSzPct val="45000"/>
              <a:buFont typeface=""/>
              <a:buChar char=""/>
            </a:pPr>
            <a:r>
              <a:rPr b="0" lang="en-US" sz="3400" strike="noStrike" u="none">
                <a:solidFill>
                  <a:srgbClr val="000000"/>
                </a:solidFill>
                <a:uFillTx/>
                <a:latin typeface="HelveticaNeue-Light"/>
                <a:ea typeface="HelveticaNeue-Light"/>
              </a:rPr>
              <a:t>acoustic correlates</a:t>
            </a:r>
            <a:r>
              <a:rPr b="1" lang="en-US" sz="3400" strike="noStrike" u="none">
                <a:solidFill>
                  <a:srgbClr val="000000"/>
                </a:solidFill>
                <a:uFillTx/>
                <a:latin typeface="HelveticaNeue-Light"/>
                <a:ea typeface="HelveticaNeue-Light"/>
              </a:rPr>
              <a:t> </a:t>
            </a:r>
            <a:r>
              <a:rPr b="0" lang="en-US" sz="3400" strike="noStrike" u="none">
                <a:solidFill>
                  <a:srgbClr val="000000"/>
                </a:solidFill>
                <a:uFillTx/>
                <a:latin typeface="HelveticaNeue-Light"/>
                <a:ea typeface="HelveticaNeue-Light"/>
              </a:rPr>
              <a:t>: subband fluxes (spectrotemporal modulations) are best predictors </a:t>
            </a:r>
            <a:r>
              <a:rPr b="1" lang="en-US" sz="3400" strike="noStrike" u="none">
                <a:solidFill>
                  <a:srgbClr val="000000"/>
                </a:solidFill>
                <a:uFillTx/>
                <a:latin typeface="HelveticaNeue-Light"/>
                <a:ea typeface="HelveticaNeue-Light"/>
              </a:rPr>
              <a:t> </a:t>
            </a:r>
            <a:endParaRPr b="0" lang="en-US" sz="3400" strike="noStrike" u="none">
              <a:solidFill>
                <a:srgbClr val="000000"/>
              </a:solidFill>
              <a:uFillTx/>
              <a:latin typeface="Arial"/>
            </a:endParaRPr>
          </a:p>
          <a:p>
            <a:pPr lvl="1" marL="444600" indent="-444600">
              <a:spcAft>
                <a:spcPts val="1100"/>
              </a:spcAft>
              <a:buClr>
                <a:srgbClr val="000000"/>
              </a:buClr>
              <a:buSzPct val="45000"/>
              <a:buFont typeface=""/>
              <a:buChar char=""/>
            </a:pPr>
            <a:r>
              <a:rPr b="1" lang="en-US" sz="3400" strike="noStrike" u="none">
                <a:solidFill>
                  <a:srgbClr val="000000"/>
                </a:solidFill>
                <a:uFillTx/>
                <a:latin typeface="HelveticaNeue-Light"/>
                <a:ea typeface="HelveticaNeue-Light"/>
              </a:rPr>
              <a:t>Activity</a:t>
            </a:r>
            <a:r>
              <a:rPr b="0" lang="en-US" sz="3400" strike="noStrike" u="none">
                <a:solidFill>
                  <a:srgbClr val="000000"/>
                </a:solidFill>
                <a:uFillTx/>
                <a:latin typeface="HelveticaNeue-Light"/>
                <a:ea typeface="HelveticaNeue-Light"/>
              </a:rPr>
              <a:t> dimension can be predicted most accurately with acoustical features</a:t>
            </a:r>
            <a:endParaRPr b="0" lang="en-US" sz="3400" strike="noStrike" u="none">
              <a:solidFill>
                <a:srgbClr val="000000"/>
              </a:solidFill>
              <a:uFillTx/>
              <a:latin typeface="Arial"/>
            </a:endParaRPr>
          </a:p>
          <a:p>
            <a:pPr lvl="1" marL="444600" indent="-444600">
              <a:spcAft>
                <a:spcPts val="1100"/>
              </a:spcAft>
              <a:buClr>
                <a:srgbClr val="000000"/>
              </a:buClr>
              <a:buSzPct val="45000"/>
              <a:buFont typeface=""/>
              <a:buChar char=""/>
            </a:pPr>
            <a:r>
              <a:rPr b="0" lang="en-US" sz="3400" strike="noStrike" u="none">
                <a:solidFill>
                  <a:srgbClr val="000000"/>
                </a:solidFill>
                <a:uFillTx/>
                <a:latin typeface="HelveticaNeue-Light"/>
                <a:ea typeface="HelveticaNeue-Light"/>
              </a:rPr>
              <a:t>MFCCs fail to predict</a:t>
            </a:r>
            <a:endParaRPr b="0" lang="en-US" sz="3400" strike="noStrike" u="none">
              <a:solidFill>
                <a:srgbClr val="000000"/>
              </a:solidFill>
              <a:uFillTx/>
              <a:latin typeface="Arial"/>
            </a:endParaRPr>
          </a:p>
        </p:txBody>
      </p:sp>
      <p:pic>
        <p:nvPicPr>
          <p:cNvPr id="127" name="" descr=""/>
          <p:cNvPicPr/>
          <p:nvPr/>
        </p:nvPicPr>
        <p:blipFill>
          <a:blip r:embed="rId1"/>
          <a:stretch/>
        </p:blipFill>
        <p:spPr>
          <a:xfrm>
            <a:off x="1053720" y="7395840"/>
            <a:ext cx="10897560" cy="1994040"/>
          </a:xfrm>
          <a:prstGeom prst="rect">
            <a:avLst/>
          </a:prstGeom>
          <a:ln w="0">
            <a:noFill/>
          </a:ln>
        </p:spPr>
      </p:pic>
      <p:sp>
        <p:nvSpPr>
          <p:cNvPr id="128" name=""/>
          <p:cNvSpPr txBox="1"/>
          <p:nvPr/>
        </p:nvSpPr>
        <p:spPr>
          <a:xfrm>
            <a:off x="8414640" y="6896880"/>
            <a:ext cx="2590920" cy="520560"/>
          </a:xfrm>
          <a:prstGeom prst="rect">
            <a:avLst/>
          </a:prstGeom>
          <a:noFill/>
          <a:ln w="0">
            <a:noFill/>
          </a:ln>
        </p:spPr>
        <p:txBody>
          <a:bodyPr lIns="90000" rIns="90000" tIns="45000" bIns="45000" anchor="t">
            <a:normAutofit fontScale="92500" lnSpcReduction="9999"/>
          </a:bodyPr>
          <a:p>
            <a:r>
              <a:rPr b="1" lang="en-US" sz="3600" strike="noStrike" u="none">
                <a:solidFill>
                  <a:srgbClr val="0056d6"/>
                </a:solidFill>
                <a:uFillTx/>
                <a:latin typeface="Calibri-Bold"/>
                <a:ea typeface="Calibri-Bold"/>
              </a:rPr>
              <a:t>Brightness</a:t>
            </a:r>
            <a:endParaRPr b="0" lang="en-US" sz="3600" strike="noStrike" u="none">
              <a:solidFill>
                <a:srgbClr val="000000"/>
              </a:solidFill>
              <a:uFillTx/>
              <a:latin typeface="Arial"/>
            </a:endParaRPr>
          </a:p>
        </p:txBody>
      </p:sp>
      <p:sp>
        <p:nvSpPr>
          <p:cNvPr id="129" name=""/>
          <p:cNvSpPr txBox="1"/>
          <p:nvPr/>
        </p:nvSpPr>
        <p:spPr>
          <a:xfrm>
            <a:off x="5479920" y="6896880"/>
            <a:ext cx="2044800" cy="520560"/>
          </a:xfrm>
          <a:prstGeom prst="rect">
            <a:avLst/>
          </a:prstGeom>
          <a:noFill/>
          <a:ln w="0">
            <a:noFill/>
          </a:ln>
        </p:spPr>
        <p:txBody>
          <a:bodyPr lIns="90000" rIns="90000" tIns="45000" bIns="45000" anchor="t">
            <a:normAutofit fontScale="92500" lnSpcReduction="9999"/>
          </a:bodyPr>
          <a:p>
            <a:r>
              <a:rPr b="1" lang="en-US" sz="3600" strike="noStrike" u="none">
                <a:solidFill>
                  <a:srgbClr val="b51a00"/>
                </a:solidFill>
                <a:uFillTx/>
                <a:latin typeface="Calibri-Bold"/>
                <a:ea typeface="Calibri-Bold"/>
              </a:rPr>
              <a:t>Activity</a:t>
            </a:r>
            <a:endParaRPr b="0" lang="en-US" sz="3600" strike="noStrike" u="none">
              <a:solidFill>
                <a:srgbClr val="000000"/>
              </a:solidFill>
              <a:uFillTx/>
              <a:latin typeface="Arial"/>
            </a:endParaRPr>
          </a:p>
        </p:txBody>
      </p:sp>
      <p:sp>
        <p:nvSpPr>
          <p:cNvPr id="130" name=""/>
          <p:cNvSpPr txBox="1"/>
          <p:nvPr/>
        </p:nvSpPr>
        <p:spPr>
          <a:xfrm>
            <a:off x="1661400" y="6896880"/>
            <a:ext cx="2044800" cy="520560"/>
          </a:xfrm>
          <a:prstGeom prst="rect">
            <a:avLst/>
          </a:prstGeom>
          <a:noFill/>
          <a:ln w="0">
            <a:noFill/>
          </a:ln>
        </p:spPr>
        <p:txBody>
          <a:bodyPr lIns="90000" rIns="90000" tIns="45000" bIns="45000" anchor="t">
            <a:normAutofit fontScale="85000" lnSpcReduction="9999"/>
          </a:bodyPr>
          <a:p>
            <a:r>
              <a:rPr b="1" lang="en-US" sz="3600" strike="noStrike" u="none">
                <a:solidFill>
                  <a:srgbClr val="502920"/>
                </a:solidFill>
                <a:uFillTx/>
                <a:latin typeface="Calibri-Bold"/>
                <a:ea typeface="Calibri-Bold"/>
              </a:rPr>
              <a:t>Fullness</a:t>
            </a:r>
            <a:endParaRPr b="0" lang="en-US" sz="3600" strike="noStrike" u="none">
              <a:solidFill>
                <a:srgbClr val="000000"/>
              </a:solidFill>
              <a:uFillTx/>
              <a:latin typeface="Arial"/>
            </a:endParaRPr>
          </a:p>
        </p:txBody>
      </p:sp>
      <p:grpSp>
        <p:nvGrpSpPr>
          <p:cNvPr id="131" name=""/>
          <p:cNvGrpSpPr/>
          <p:nvPr/>
        </p:nvGrpSpPr>
        <p:grpSpPr>
          <a:xfrm>
            <a:off x="2126160" y="8029800"/>
            <a:ext cx="7623360" cy="885600"/>
            <a:chOff x="2126160" y="8029800"/>
            <a:chExt cx="7623360" cy="885600"/>
          </a:xfrm>
        </p:grpSpPr>
        <p:sp>
          <p:nvSpPr>
            <p:cNvPr id="132" name=""/>
            <p:cNvSpPr txBox="1"/>
            <p:nvPr/>
          </p:nvSpPr>
          <p:spPr>
            <a:xfrm>
              <a:off x="2126160" y="8087040"/>
              <a:ext cx="720000" cy="495360"/>
            </a:xfrm>
            <a:prstGeom prst="rect">
              <a:avLst/>
            </a:prstGeom>
            <a:noFill/>
            <a:ln w="0">
              <a:noFill/>
            </a:ln>
          </p:spPr>
          <p:txBody>
            <a:bodyPr lIns="90000" rIns="90000" tIns="45000" bIns="45000" anchor="t">
              <a:noAutofit/>
            </a:bodyPr>
            <a:p>
              <a:pPr algn="ctr"/>
              <a:r>
                <a:rPr b="0" lang="en-US" sz="2600" strike="noStrike" u="none">
                  <a:solidFill>
                    <a:srgbClr val="000000"/>
                  </a:solidFill>
                  <a:uFillTx/>
                  <a:latin typeface="Helvetica-Light"/>
                  <a:ea typeface="Helvetica-Light"/>
                </a:rPr>
                <a:t>low</a:t>
              </a:r>
              <a:endParaRPr b="0" lang="en-US" sz="2600" strike="noStrike" u="none">
                <a:solidFill>
                  <a:srgbClr val="000000"/>
                </a:solidFill>
                <a:uFillTx/>
                <a:latin typeface="Arial"/>
              </a:endParaRPr>
            </a:p>
          </p:txBody>
        </p:sp>
        <p:sp>
          <p:nvSpPr>
            <p:cNvPr id="133" name=""/>
            <p:cNvSpPr txBox="1"/>
            <p:nvPr/>
          </p:nvSpPr>
          <p:spPr>
            <a:xfrm>
              <a:off x="5821920" y="8029800"/>
              <a:ext cx="720000" cy="495360"/>
            </a:xfrm>
            <a:prstGeom prst="rect">
              <a:avLst/>
            </a:prstGeom>
            <a:noFill/>
            <a:ln w="0">
              <a:noFill/>
            </a:ln>
          </p:spPr>
          <p:txBody>
            <a:bodyPr lIns="90000" rIns="90000" tIns="45000" bIns="45000" anchor="t">
              <a:noAutofit/>
            </a:bodyPr>
            <a:p>
              <a:pPr algn="ctr"/>
              <a:r>
                <a:rPr b="0" lang="en-US" sz="2600" strike="noStrike" u="none">
                  <a:solidFill>
                    <a:srgbClr val="000000"/>
                  </a:solidFill>
                  <a:uFillTx/>
                  <a:latin typeface="Helvetica-Light"/>
                  <a:ea typeface="Helvetica-Light"/>
                </a:rPr>
                <a:t>mid</a:t>
              </a:r>
              <a:endParaRPr b="0" lang="en-US" sz="2600" strike="noStrike" u="none">
                <a:solidFill>
                  <a:srgbClr val="000000"/>
                </a:solidFill>
                <a:uFillTx/>
                <a:latin typeface="Arial"/>
              </a:endParaRPr>
            </a:p>
          </p:txBody>
        </p:sp>
        <p:sp>
          <p:nvSpPr>
            <p:cNvPr id="134" name=""/>
            <p:cNvSpPr txBox="1"/>
            <p:nvPr/>
          </p:nvSpPr>
          <p:spPr>
            <a:xfrm>
              <a:off x="9084960" y="8087040"/>
              <a:ext cx="664560" cy="828360"/>
            </a:xfrm>
            <a:prstGeom prst="rect">
              <a:avLst/>
            </a:prstGeom>
            <a:noFill/>
            <a:ln w="0">
              <a:noFill/>
            </a:ln>
          </p:spPr>
          <p:txBody>
            <a:bodyPr lIns="90000" rIns="90000" tIns="45000" bIns="45000" anchor="t">
              <a:noAutofit/>
            </a:bodyPr>
            <a:p>
              <a:pPr algn="ctr"/>
              <a:r>
                <a:rPr b="0" lang="en-US" sz="2600" strike="noStrike" u="none">
                  <a:solidFill>
                    <a:srgbClr val="000000"/>
                  </a:solidFill>
                  <a:uFillTx/>
                  <a:latin typeface="Helvetica-Light"/>
                  <a:ea typeface="Helvetica-Light"/>
                </a:rPr>
                <a:t>high</a:t>
              </a:r>
              <a:endParaRPr b="0" lang="en-US" sz="2600" strike="noStrike" u="none">
                <a:solidFill>
                  <a:srgbClr val="000000"/>
                </a:solidFill>
                <a:uFillTx/>
                <a:latin typeface="Arial"/>
              </a:endParaRPr>
            </a:p>
          </p:txBody>
        </p:sp>
      </p:grpSp>
      <p:sp>
        <p:nvSpPr>
          <p:cNvPr id="135" name=""/>
          <p:cNvSpPr/>
          <p:nvPr/>
        </p:nvSpPr>
        <p:spPr>
          <a:xfrm>
            <a:off x="4205520" y="806760"/>
            <a:ext cx="4394520" cy="1054440"/>
          </a:xfrm>
          <a:custGeom>
            <a:avLst/>
            <a:gdLst/>
            <a:ahLst/>
            <a:rect l="0" t="0" r="r" b="b"/>
            <a:pathLst>
              <a:path w="12207" h="2929">
                <a:moveTo>
                  <a:pt x="11677" y="0"/>
                </a:moveTo>
                <a:cubicBezTo>
                  <a:pt x="12030" y="0"/>
                  <a:pt x="12207" y="176"/>
                  <a:pt x="12207" y="529"/>
                </a:cubicBezTo>
                <a:lnTo>
                  <a:pt x="12207" y="2399"/>
                </a:lnTo>
                <a:cubicBezTo>
                  <a:pt x="12207" y="2752"/>
                  <a:pt x="12030" y="2929"/>
                  <a:pt x="11677" y="2929"/>
                </a:cubicBezTo>
                <a:lnTo>
                  <a:pt x="529" y="2929"/>
                </a:lnTo>
                <a:cubicBezTo>
                  <a:pt x="176" y="2929"/>
                  <a:pt x="0" y="2752"/>
                  <a:pt x="0" y="2399"/>
                </a:cubicBezTo>
                <a:lnTo>
                  <a:pt x="0" y="529"/>
                </a:lnTo>
                <a:cubicBezTo>
                  <a:pt x="0" y="176"/>
                  <a:pt x="176" y="0"/>
                  <a:pt x="529" y="0"/>
                </a:cubicBezTo>
                <a:lnTo>
                  <a:pt x="11677" y="0"/>
                </a:lnTo>
                <a:close/>
              </a:path>
            </a:pathLst>
          </a:custGeom>
          <a:solidFill>
            <a:srgbClr val="ebebeb"/>
          </a:solidFill>
          <a:ln w="25560">
            <a:solidFill>
              <a:srgbClr val="000000"/>
            </a:solidFill>
            <a:miter/>
          </a:ln>
        </p:spPr>
        <p:txBody>
          <a:bodyPr lIns="102600" rIns="102600" tIns="57600" bIns="57600" anchor="t">
            <a:noAutofit/>
          </a:bodyPr>
          <a:p>
            <a:endParaRPr b="0" lang="en-US" sz="1800" strike="noStrike" u="none">
              <a:solidFill>
                <a:srgbClr val="000000"/>
              </a:solidFill>
              <a:uFillTx/>
              <a:latin typeface="Arial"/>
            </a:endParaRPr>
          </a:p>
        </p:txBody>
      </p:sp>
      <p:sp>
        <p:nvSpPr>
          <p:cNvPr id="136" name=""/>
          <p:cNvSpPr txBox="1"/>
          <p:nvPr/>
        </p:nvSpPr>
        <p:spPr>
          <a:xfrm>
            <a:off x="4205520" y="806760"/>
            <a:ext cx="4394160" cy="1054080"/>
          </a:xfrm>
          <a:prstGeom prst="rect">
            <a:avLst/>
          </a:prstGeom>
          <a:noFill/>
          <a:ln w="0">
            <a:noFill/>
          </a:ln>
        </p:spPr>
        <p:txBody>
          <a:bodyPr lIns="90000" rIns="90000" tIns="45000" bIns="45000" anchor="t">
            <a:normAutofit/>
          </a:bodyPr>
          <a:p>
            <a:pPr marL="457200" indent="-457200">
              <a:spcAft>
                <a:spcPts val="1100"/>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5120" indent="-465120">
              <a:spcAft>
                <a:spcPts val="1100"/>
              </a:spcAft>
              <a:buClr>
                <a:srgbClr val="000000"/>
              </a:buClr>
              <a:buSzPct val="45000"/>
              <a:buFont typeface=""/>
              <a:buChar char=" "/>
            </a:pPr>
            <a:r>
              <a:rPr b="0" lang="en-US" sz="3600" strike="noStrike" u="none">
                <a:solidFill>
                  <a:srgbClr val="000000"/>
                </a:solidFill>
                <a:uFillTx/>
                <a:latin typeface="Calibri"/>
                <a:ea typeface="Calibri"/>
              </a:rPr>
              <a:t>Acoustic Correlates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
          <p:cNvSpPr txBox="1"/>
          <p:nvPr/>
        </p:nvSpPr>
        <p:spPr>
          <a:xfrm>
            <a:off x="952560" y="444600"/>
            <a:ext cx="11099880" cy="2158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temporal span: </a:t>
            </a:r>
            <a:r>
              <a:rPr b="1" lang="en-US" sz="8000" strike="noStrike" u="none">
                <a:solidFill>
                  <a:srgbClr val="000000"/>
                </a:solidFill>
                <a:uFillTx/>
                <a:latin typeface="Helvetica-Light"/>
                <a:ea typeface="Helvetica-Light"/>
              </a:rPr>
              <a:t>static</a:t>
            </a:r>
            <a:endParaRPr b="0" lang="en-US" sz="8000" strike="noStrike" u="none">
              <a:solidFill>
                <a:srgbClr val="000000"/>
              </a:solidFill>
              <a:uFillTx/>
              <a:latin typeface="Arial"/>
            </a:endParaRPr>
          </a:p>
        </p:txBody>
      </p:sp>
      <p:sp>
        <p:nvSpPr>
          <p:cNvPr id="138" name=""/>
          <p:cNvSpPr txBox="1"/>
          <p:nvPr/>
        </p:nvSpPr>
        <p:spPr>
          <a:xfrm>
            <a:off x="1004400" y="2626560"/>
            <a:ext cx="10995840" cy="4266360"/>
          </a:xfrm>
          <a:prstGeom prst="rect">
            <a:avLst/>
          </a:prstGeom>
          <a:noFill/>
          <a:ln w="0">
            <a:noFill/>
          </a:ln>
        </p:spPr>
        <p:txBody>
          <a:bodyPr lIns="90000" rIns="90000" tIns="45000" bIns="45000" anchor="t">
            <a:normAutofit fontScale="92500" lnSpcReduction="9999"/>
          </a:bodyPr>
          <a:p>
            <a:pPr marL="749160" indent="-749160">
              <a:spcAft>
                <a:spcPts val="1100"/>
              </a:spcAft>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744120" indent="-744120">
              <a:spcAft>
                <a:spcPts val="1100"/>
              </a:spcAft>
              <a:buClr>
                <a:srgbClr val="000000"/>
              </a:buClr>
              <a:buSzPct val="45000"/>
              <a:buFont typeface=""/>
              <a:buChar char=""/>
            </a:pPr>
            <a:r>
              <a:rPr b="0" lang="en-US" sz="5800" strike="noStrike" u="none">
                <a:solidFill>
                  <a:srgbClr val="000000"/>
                </a:solidFill>
                <a:uFillTx/>
                <a:latin typeface="HelveticaNeue-Light"/>
                <a:ea typeface="HelveticaNeue-Light"/>
              </a:rPr>
              <a:t>so the Finns rated a bunch of Indian audio samples</a:t>
            </a:r>
            <a:endParaRPr b="0" lang="en-US" sz="5800" strike="noStrike" u="none">
              <a:solidFill>
                <a:srgbClr val="000000"/>
              </a:solidFill>
              <a:uFillTx/>
              <a:latin typeface="Arial"/>
            </a:endParaRPr>
          </a:p>
          <a:p>
            <a:pPr lvl="1" marL="744120" indent="-744120">
              <a:spcAft>
                <a:spcPts val="1100"/>
              </a:spcAft>
              <a:buClr>
                <a:srgbClr val="000000"/>
              </a:buClr>
              <a:buSzPct val="45000"/>
              <a:buFont typeface=""/>
              <a:buChar char=""/>
            </a:pPr>
            <a:r>
              <a:rPr b="0" lang="en-US" sz="5800" strike="noStrike" u="none">
                <a:solidFill>
                  <a:srgbClr val="000000"/>
                </a:solidFill>
                <a:uFillTx/>
                <a:latin typeface="HelveticaNeue-Light"/>
                <a:ea typeface="HelveticaNeue-Light"/>
              </a:rPr>
              <a:t>does that mean that our perception of global sound is the same?</a:t>
            </a:r>
            <a:endParaRPr b="0" lang="en-US" sz="5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
          <p:cNvSpPr txBox="1"/>
          <p:nvPr/>
        </p:nvSpPr>
        <p:spPr>
          <a:xfrm>
            <a:off x="952560" y="-92520"/>
            <a:ext cx="11503440" cy="2158920"/>
          </a:xfrm>
          <a:prstGeom prst="rect">
            <a:avLst/>
          </a:prstGeom>
          <a:noFill/>
          <a:ln w="0">
            <a:noFill/>
          </a:ln>
        </p:spPr>
        <p:txBody>
          <a:bodyPr lIns="90000" rIns="90000" tIns="45000" bIns="45000" anchor="ctr">
            <a:normAutofit fontScale="70000" lnSpcReduction="19999"/>
          </a:bodyPr>
          <a:p>
            <a:pPr algn="ctr"/>
            <a:r>
              <a:rPr b="1" lang="en-US" sz="8000" strike="noStrike" u="none">
                <a:solidFill>
                  <a:srgbClr val="000000"/>
                </a:solidFill>
                <a:uFillTx/>
                <a:latin typeface="Helvetica-Light"/>
                <a:ea typeface="Helvetica-Light"/>
              </a:rPr>
              <a:t>Study 2 : </a:t>
            </a:r>
            <a:r>
              <a:rPr b="0" lang="en-US" sz="8000" strike="noStrike" u="none">
                <a:solidFill>
                  <a:srgbClr val="000000"/>
                </a:solidFill>
                <a:uFillTx/>
                <a:latin typeface="Helvetica-Light"/>
                <a:ea typeface="Helvetica-Light"/>
              </a:rPr>
              <a:t>Effect of enculturation on semantic and acoustic correlates of polyphonic timbre</a:t>
            </a:r>
            <a:endParaRPr b="0" lang="en-US" sz="8000" strike="noStrike" u="none">
              <a:solidFill>
                <a:srgbClr val="000000"/>
              </a:solidFill>
              <a:uFillTx/>
              <a:latin typeface="Arial"/>
            </a:endParaRPr>
          </a:p>
        </p:txBody>
      </p:sp>
      <p:pic>
        <p:nvPicPr>
          <p:cNvPr id="140" name="" descr=""/>
          <p:cNvPicPr/>
          <p:nvPr/>
        </p:nvPicPr>
        <p:blipFill>
          <a:blip r:embed="rId1"/>
          <a:stretch/>
        </p:blipFill>
        <p:spPr>
          <a:xfrm>
            <a:off x="848880" y="2221560"/>
            <a:ext cx="2257920" cy="2257920"/>
          </a:xfrm>
          <a:prstGeom prst="rect">
            <a:avLst/>
          </a:prstGeom>
          <a:ln w="0">
            <a:noFill/>
          </a:ln>
        </p:spPr>
      </p:pic>
      <p:pic>
        <p:nvPicPr>
          <p:cNvPr id="141" name="" descr=""/>
          <p:cNvPicPr/>
          <p:nvPr/>
        </p:nvPicPr>
        <p:blipFill>
          <a:blip r:embed="rId2"/>
          <a:stretch/>
        </p:blipFill>
        <p:spPr>
          <a:xfrm>
            <a:off x="9667080" y="2149200"/>
            <a:ext cx="2438280" cy="2392200"/>
          </a:xfrm>
          <a:prstGeom prst="rect">
            <a:avLst/>
          </a:prstGeom>
          <a:ln w="0">
            <a:noFill/>
          </a:ln>
        </p:spPr>
      </p:pic>
      <p:sp>
        <p:nvSpPr>
          <p:cNvPr id="142" name=""/>
          <p:cNvSpPr/>
          <p:nvPr/>
        </p:nvSpPr>
        <p:spPr>
          <a:xfrm>
            <a:off x="1968840" y="4497480"/>
            <a:ext cx="0" cy="2709000"/>
          </a:xfrm>
          <a:prstGeom prst="line">
            <a:avLst/>
          </a:prstGeom>
          <a:ln w="88920">
            <a:solidFill>
              <a:srgbClr val="000000"/>
            </a:solidFill>
            <a:round/>
            <a:headEnd len="med" type="triangle" w="med"/>
            <a:tailEnd len="med" type="triangle" w="me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143" name=""/>
          <p:cNvSpPr/>
          <p:nvPr/>
        </p:nvSpPr>
        <p:spPr>
          <a:xfrm flipH="1">
            <a:off x="1932840" y="3485880"/>
            <a:ext cx="7731000" cy="3739320"/>
          </a:xfrm>
          <a:prstGeom prst="line">
            <a:avLst/>
          </a:prstGeom>
          <a:ln w="88920">
            <a:solidFill>
              <a:srgbClr val="000000"/>
            </a:solidFill>
            <a:round/>
            <a:headEnd len="med" type="triangle" w="med"/>
            <a:tailEnd len="med" type="triangle" w="me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144" name=""/>
          <p:cNvSpPr/>
          <p:nvPr/>
        </p:nvSpPr>
        <p:spPr>
          <a:xfrm>
            <a:off x="3052440" y="3576240"/>
            <a:ext cx="7839360" cy="3739320"/>
          </a:xfrm>
          <a:prstGeom prst="line">
            <a:avLst/>
          </a:prstGeom>
          <a:ln w="88920">
            <a:solidFill>
              <a:srgbClr val="000000"/>
            </a:solidFill>
            <a:round/>
            <a:headEnd len="med" type="triangle" w="med"/>
            <a:tailEnd len="med" type="triangle" w="me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145" name=""/>
          <p:cNvSpPr txBox="1"/>
          <p:nvPr/>
        </p:nvSpPr>
        <p:spPr>
          <a:xfrm>
            <a:off x="4804560" y="2926080"/>
            <a:ext cx="2782440" cy="94068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non-musicians</a:t>
            </a:r>
            <a:endParaRPr b="0" lang="en-US" sz="3000" strike="noStrike" u="none">
              <a:solidFill>
                <a:srgbClr val="000000"/>
              </a:solidFill>
              <a:uFillTx/>
              <a:latin typeface="Arial"/>
            </a:endParaRPr>
          </a:p>
        </p:txBody>
      </p:sp>
      <p:sp>
        <p:nvSpPr>
          <p:cNvPr id="146" name=""/>
          <p:cNvSpPr txBox="1"/>
          <p:nvPr/>
        </p:nvSpPr>
        <p:spPr>
          <a:xfrm>
            <a:off x="957240" y="5490720"/>
            <a:ext cx="1941480" cy="1852200"/>
          </a:xfrm>
          <a:prstGeom prst="rect">
            <a:avLst/>
          </a:prstGeom>
          <a:noFill/>
          <a:ln w="0">
            <a:noFill/>
          </a:ln>
        </p:spPr>
        <p:txBody>
          <a:bodyPr lIns="90000" rIns="90000" tIns="45000" bIns="45000" anchor="t">
            <a:noAutofit/>
          </a:bodyPr>
          <a:p>
            <a:r>
              <a:rPr b="0" lang="en-US" sz="6200" strike="noStrike" u="none">
                <a:solidFill>
                  <a:srgbClr val="001d56"/>
                </a:solidFill>
                <a:uFillTx/>
                <a:latin typeface="ArialMT"/>
                <a:ea typeface="ArialMT"/>
              </a:rPr>
              <a:t>W W</a:t>
            </a:r>
            <a:endParaRPr b="0" lang="en-US" sz="6200" strike="noStrike" u="none">
              <a:solidFill>
                <a:srgbClr val="000000"/>
              </a:solidFill>
              <a:uFillTx/>
              <a:latin typeface="Arial"/>
            </a:endParaRPr>
          </a:p>
        </p:txBody>
      </p:sp>
      <p:sp>
        <p:nvSpPr>
          <p:cNvPr id="147" name=""/>
          <p:cNvSpPr txBox="1"/>
          <p:nvPr/>
        </p:nvSpPr>
        <p:spPr>
          <a:xfrm>
            <a:off x="8128080" y="2709360"/>
            <a:ext cx="1191240" cy="1852200"/>
          </a:xfrm>
          <a:prstGeom prst="rect">
            <a:avLst/>
          </a:prstGeom>
          <a:noFill/>
          <a:ln w="0">
            <a:noFill/>
          </a:ln>
        </p:spPr>
        <p:txBody>
          <a:bodyPr lIns="90000" rIns="90000" tIns="45000" bIns="45000" anchor="t">
            <a:noAutofit/>
          </a:bodyPr>
          <a:p>
            <a:r>
              <a:rPr b="0" lang="en-US" sz="6200" strike="noStrike" u="none">
                <a:solidFill>
                  <a:srgbClr val="001d56"/>
                </a:solidFill>
                <a:uFillTx/>
                <a:latin typeface="ArialMT"/>
                <a:ea typeface="ArialMT"/>
              </a:rPr>
              <a:t>WI</a:t>
            </a:r>
            <a:endParaRPr b="0" lang="en-US" sz="6200" strike="noStrike" u="none">
              <a:solidFill>
                <a:srgbClr val="000000"/>
              </a:solidFill>
              <a:uFillTx/>
              <a:latin typeface="Arial"/>
            </a:endParaRPr>
          </a:p>
        </p:txBody>
      </p:sp>
      <p:sp>
        <p:nvSpPr>
          <p:cNvPr id="148" name=""/>
          <p:cNvSpPr txBox="1"/>
          <p:nvPr/>
        </p:nvSpPr>
        <p:spPr>
          <a:xfrm>
            <a:off x="3485880" y="2709360"/>
            <a:ext cx="1191240" cy="1852200"/>
          </a:xfrm>
          <a:prstGeom prst="rect">
            <a:avLst/>
          </a:prstGeom>
          <a:noFill/>
          <a:ln w="0">
            <a:noFill/>
          </a:ln>
        </p:spPr>
        <p:txBody>
          <a:bodyPr lIns="90000" rIns="90000" tIns="45000" bIns="45000" anchor="t">
            <a:noAutofit/>
          </a:bodyPr>
          <a:p>
            <a:r>
              <a:rPr b="0" lang="en-US" sz="6200" strike="noStrike" u="none">
                <a:solidFill>
                  <a:srgbClr val="001d56"/>
                </a:solidFill>
                <a:uFillTx/>
                <a:latin typeface="ArialMT"/>
                <a:ea typeface="ArialMT"/>
              </a:rPr>
              <a:t>IW</a:t>
            </a:r>
            <a:endParaRPr b="0" lang="en-US" sz="6200" strike="noStrike" u="none">
              <a:solidFill>
                <a:srgbClr val="000000"/>
              </a:solidFill>
              <a:uFillTx/>
              <a:latin typeface="Arial"/>
            </a:endParaRPr>
          </a:p>
        </p:txBody>
      </p:sp>
      <p:sp>
        <p:nvSpPr>
          <p:cNvPr id="149" name=""/>
          <p:cNvSpPr txBox="1"/>
          <p:nvPr/>
        </p:nvSpPr>
        <p:spPr>
          <a:xfrm>
            <a:off x="10458000" y="5346360"/>
            <a:ext cx="882720" cy="1852200"/>
          </a:xfrm>
          <a:prstGeom prst="rect">
            <a:avLst/>
          </a:prstGeom>
          <a:noFill/>
          <a:ln w="0">
            <a:noFill/>
          </a:ln>
        </p:spPr>
        <p:txBody>
          <a:bodyPr lIns="90000" rIns="90000" tIns="45000" bIns="45000" anchor="t">
            <a:noAutofit/>
          </a:bodyPr>
          <a:p>
            <a:r>
              <a:rPr b="0" lang="en-US" sz="6200" strike="noStrike" u="none">
                <a:solidFill>
                  <a:srgbClr val="001d56"/>
                </a:solidFill>
                <a:uFillTx/>
                <a:latin typeface="ArialMT"/>
                <a:ea typeface="ArialMT"/>
              </a:rPr>
              <a:t>I I</a:t>
            </a:r>
            <a:endParaRPr b="0" lang="en-US" sz="6200" strike="noStrike" u="none">
              <a:solidFill>
                <a:srgbClr val="000000"/>
              </a:solidFill>
              <a:uFillTx/>
              <a:latin typeface="Arial"/>
            </a:endParaRPr>
          </a:p>
        </p:txBody>
      </p:sp>
      <p:pic>
        <p:nvPicPr>
          <p:cNvPr id="150" name="" descr=""/>
          <p:cNvPicPr/>
          <p:nvPr/>
        </p:nvPicPr>
        <p:blipFill>
          <a:blip r:embed="rId3"/>
          <a:stretch/>
        </p:blipFill>
        <p:spPr>
          <a:xfrm>
            <a:off x="609120" y="7170840"/>
            <a:ext cx="2734560" cy="1955880"/>
          </a:xfrm>
          <a:prstGeom prst="rect">
            <a:avLst/>
          </a:prstGeom>
          <a:ln w="0">
            <a:noFill/>
          </a:ln>
        </p:spPr>
      </p:pic>
      <p:pic>
        <p:nvPicPr>
          <p:cNvPr id="151" name="" descr=""/>
          <p:cNvPicPr/>
          <p:nvPr/>
        </p:nvPicPr>
        <p:blipFill>
          <a:blip r:embed="rId4"/>
          <a:stretch/>
        </p:blipFill>
        <p:spPr>
          <a:xfrm>
            <a:off x="9645120" y="7287840"/>
            <a:ext cx="2456280" cy="1962360"/>
          </a:xfrm>
          <a:prstGeom prst="rect">
            <a:avLst/>
          </a:prstGeom>
          <a:ln w="0">
            <a:noFill/>
          </a:ln>
        </p:spPr>
      </p:pic>
      <p:sp>
        <p:nvSpPr>
          <p:cNvPr id="152" name=""/>
          <p:cNvSpPr/>
          <p:nvPr/>
        </p:nvSpPr>
        <p:spPr>
          <a:xfrm>
            <a:off x="10909440" y="4623840"/>
            <a:ext cx="0" cy="2709000"/>
          </a:xfrm>
          <a:prstGeom prst="line">
            <a:avLst/>
          </a:prstGeom>
          <a:ln w="88920">
            <a:solidFill>
              <a:srgbClr val="000000"/>
            </a:solidFill>
            <a:round/>
            <a:headEnd len="med" type="triangle" w="med"/>
            <a:tailEnd len="med" type="triangle" w="me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5000" strike="noStrike" u="none">
                <a:solidFill>
                  <a:srgbClr val="000000"/>
                </a:solidFill>
                <a:uFillTx/>
                <a:latin typeface="Helvetica-Light"/>
                <a:ea typeface="Helvetica-Light"/>
              </a:rPr>
              <a:t>Correlation Between Listener Groups</a:t>
            </a:r>
            <a:endParaRPr b="0" lang="en-US" sz="5000" strike="noStrike" u="none">
              <a:solidFill>
                <a:srgbClr val="000000"/>
              </a:solidFill>
              <a:uFillTx/>
              <a:latin typeface="Arial"/>
            </a:endParaRPr>
          </a:p>
        </p:txBody>
      </p:sp>
      <p:pic>
        <p:nvPicPr>
          <p:cNvPr id="154" name="" descr=""/>
          <p:cNvPicPr/>
          <p:nvPr/>
        </p:nvPicPr>
        <p:blipFill>
          <a:blip r:embed="rId1"/>
          <a:stretch/>
        </p:blipFill>
        <p:spPr>
          <a:xfrm>
            <a:off x="2578320" y="2939400"/>
            <a:ext cx="7502760" cy="6267600"/>
          </a:xfrm>
          <a:prstGeom prst="rect">
            <a:avLst/>
          </a:prstGeom>
          <a:ln w="0">
            <a:noFill/>
          </a:ln>
        </p:spPr>
      </p:pic>
      <p:sp>
        <p:nvSpPr>
          <p:cNvPr id="155" name=""/>
          <p:cNvSpPr/>
          <p:nvPr/>
        </p:nvSpPr>
        <p:spPr>
          <a:xfrm>
            <a:off x="969840" y="3256560"/>
            <a:ext cx="451800" cy="5076000"/>
          </a:xfrm>
          <a:custGeom>
            <a:avLst/>
            <a:gdLst/>
            <a:ahLst/>
            <a:rect l="0" t="0" r="r" b="b"/>
            <a:pathLst>
              <a:path w="1255" h="14100">
                <a:moveTo>
                  <a:pt x="0" y="14100"/>
                </a:moveTo>
                <a:lnTo>
                  <a:pt x="0" y="0"/>
                </a:lnTo>
                <a:lnTo>
                  <a:pt x="1255" y="0"/>
                </a:lnTo>
                <a:lnTo>
                  <a:pt x="1255" y="14100"/>
                </a:lnTo>
                <a:lnTo>
                  <a:pt x="0" y="14100"/>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56" name=""/>
          <p:cNvSpPr txBox="1"/>
          <p:nvPr/>
        </p:nvSpPr>
        <p:spPr>
          <a:xfrm>
            <a:off x="969840" y="8331840"/>
            <a:ext cx="451440" cy="946476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Correlation between listener groups</a:t>
            </a:r>
            <a:endParaRPr b="0" lang="en-US" sz="2200" strike="noStrike" u="none">
              <a:solidFill>
                <a:srgbClr val="000000"/>
              </a:solidFill>
              <a:uFillTx/>
              <a:latin typeface="Arial"/>
            </a:endParaRPr>
          </a:p>
        </p:txBody>
      </p:sp>
      <p:sp>
        <p:nvSpPr>
          <p:cNvPr id="157" name=""/>
          <p:cNvSpPr/>
          <p:nvPr/>
        </p:nvSpPr>
        <p:spPr>
          <a:xfrm>
            <a:off x="4208400" y="2853720"/>
            <a:ext cx="2529000" cy="632520"/>
          </a:xfrm>
          <a:custGeom>
            <a:avLst/>
            <a:gdLst/>
            <a:ahLst/>
            <a:rect l="0" t="0" r="r" b="b"/>
            <a:pathLst>
              <a:path w="7025" h="1757">
                <a:moveTo>
                  <a:pt x="6272" y="0"/>
                </a:moveTo>
                <a:cubicBezTo>
                  <a:pt x="6774" y="0"/>
                  <a:pt x="7025" y="251"/>
                  <a:pt x="7025" y="752"/>
                </a:cubicBezTo>
                <a:lnTo>
                  <a:pt x="7025" y="1004"/>
                </a:lnTo>
                <a:cubicBezTo>
                  <a:pt x="7025" y="1506"/>
                  <a:pt x="6774" y="1757"/>
                  <a:pt x="6272" y="1757"/>
                </a:cubicBezTo>
                <a:lnTo>
                  <a:pt x="752" y="1757"/>
                </a:lnTo>
                <a:cubicBezTo>
                  <a:pt x="251" y="1757"/>
                  <a:pt x="0" y="1506"/>
                  <a:pt x="0" y="1004"/>
                </a:cubicBezTo>
                <a:lnTo>
                  <a:pt x="0" y="752"/>
                </a:lnTo>
                <a:cubicBezTo>
                  <a:pt x="0" y="251"/>
                  <a:pt x="251" y="0"/>
                  <a:pt x="752" y="0"/>
                </a:cubicBezTo>
                <a:lnTo>
                  <a:pt x="6272"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58" name=""/>
          <p:cNvSpPr txBox="1"/>
          <p:nvPr/>
        </p:nvSpPr>
        <p:spPr>
          <a:xfrm>
            <a:off x="4208400" y="2853720"/>
            <a:ext cx="2528640" cy="632160"/>
          </a:xfrm>
          <a:prstGeom prst="rect">
            <a:avLst/>
          </a:prstGeom>
          <a:noFill/>
          <a:ln w="0">
            <a:noFill/>
          </a:ln>
        </p:spPr>
        <p:txBody>
          <a:bodyPr lIns="90000" rIns="90000" tIns="45000" bIns="45000" anchor="t">
            <a:normAutofit/>
          </a:bodyPr>
          <a:p>
            <a:r>
              <a:rPr b="0" lang="en-US" sz="2400" strike="noStrike" u="none">
                <a:solidFill>
                  <a:srgbClr val="000000"/>
                </a:solidFill>
                <a:uFillTx/>
                <a:latin typeface="ArialMT"/>
                <a:ea typeface="ArialMT"/>
              </a:rPr>
              <a:t>Indian Stimuli</a:t>
            </a:r>
            <a:endParaRPr b="0" lang="en-US" sz="2400" strike="noStrike" u="none">
              <a:solidFill>
                <a:srgbClr val="000000"/>
              </a:solidFill>
              <a:uFillTx/>
              <a:latin typeface="Arial"/>
            </a:endParaRPr>
          </a:p>
        </p:txBody>
      </p:sp>
      <p:sp>
        <p:nvSpPr>
          <p:cNvPr id="159" name=""/>
          <p:cNvSpPr txBox="1"/>
          <p:nvPr/>
        </p:nvSpPr>
        <p:spPr>
          <a:xfrm>
            <a:off x="7604280" y="6321960"/>
            <a:ext cx="2366280" cy="63216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all p&lt;.001</a:t>
            </a:r>
            <a:endParaRPr b="0" lang="en-US" sz="3400" strike="noStrike" u="none">
              <a:solidFill>
                <a:srgbClr val="000000"/>
              </a:solidFill>
              <a:uFillTx/>
              <a:latin typeface="Arial"/>
            </a:endParaRPr>
          </a:p>
        </p:txBody>
      </p:sp>
      <p:sp>
        <p:nvSpPr>
          <p:cNvPr id="160" name=""/>
          <p:cNvSpPr/>
          <p:nvPr/>
        </p:nvSpPr>
        <p:spPr>
          <a:xfrm>
            <a:off x="7044120" y="2871720"/>
            <a:ext cx="3486240" cy="632520"/>
          </a:xfrm>
          <a:custGeom>
            <a:avLst/>
            <a:gdLst/>
            <a:ahLst/>
            <a:rect l="0" t="0" r="r" b="b"/>
            <a:pathLst>
              <a:path w="9684" h="1757">
                <a:moveTo>
                  <a:pt x="8931" y="0"/>
                </a:moveTo>
                <a:cubicBezTo>
                  <a:pt x="9433" y="0"/>
                  <a:pt x="9684" y="251"/>
                  <a:pt x="9684" y="752"/>
                </a:cubicBezTo>
                <a:lnTo>
                  <a:pt x="9684" y="1004"/>
                </a:lnTo>
                <a:cubicBezTo>
                  <a:pt x="9684" y="1506"/>
                  <a:pt x="9433" y="1757"/>
                  <a:pt x="8931" y="1757"/>
                </a:cubicBezTo>
                <a:lnTo>
                  <a:pt x="752" y="1757"/>
                </a:lnTo>
                <a:cubicBezTo>
                  <a:pt x="251" y="1757"/>
                  <a:pt x="0" y="1506"/>
                  <a:pt x="0" y="1004"/>
                </a:cubicBezTo>
                <a:lnTo>
                  <a:pt x="0" y="752"/>
                </a:lnTo>
                <a:cubicBezTo>
                  <a:pt x="0" y="251"/>
                  <a:pt x="251" y="0"/>
                  <a:pt x="752" y="0"/>
                </a:cubicBezTo>
                <a:lnTo>
                  <a:pt x="8931"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61" name=""/>
          <p:cNvSpPr txBox="1"/>
          <p:nvPr/>
        </p:nvSpPr>
        <p:spPr>
          <a:xfrm>
            <a:off x="7044120" y="2871720"/>
            <a:ext cx="3485880" cy="632160"/>
          </a:xfrm>
          <a:prstGeom prst="rect">
            <a:avLst/>
          </a:prstGeom>
          <a:noFill/>
          <a:ln w="0">
            <a:noFill/>
          </a:ln>
        </p:spPr>
        <p:txBody>
          <a:bodyPr lIns="90000" rIns="90000" tIns="45000" bIns="45000" anchor="t">
            <a:normAutofit/>
          </a:bodyPr>
          <a:p>
            <a:r>
              <a:rPr b="0" lang="en-US" sz="2400" strike="noStrike" u="none">
                <a:solidFill>
                  <a:srgbClr val="000000"/>
                </a:solidFill>
                <a:uFillTx/>
                <a:latin typeface="ArialMT"/>
                <a:ea typeface="ArialMT"/>
              </a:rPr>
              <a:t>Western Stimuli</a:t>
            </a:r>
            <a:endParaRPr b="0" lang="en-US" sz="2400" strike="noStrike" u="none">
              <a:solidFill>
                <a:srgbClr val="000000"/>
              </a:solidFill>
              <a:uFillTx/>
              <a:latin typeface="Arial"/>
            </a:endParaRPr>
          </a:p>
        </p:txBody>
      </p:sp>
      <p:sp>
        <p:nvSpPr>
          <p:cNvPr id="162" name=""/>
          <p:cNvSpPr/>
          <p:nvPr/>
        </p:nvSpPr>
        <p:spPr>
          <a:xfrm>
            <a:off x="3374640" y="9774360"/>
            <a:ext cx="9673200" cy="7152840"/>
          </a:xfrm>
          <a:custGeom>
            <a:avLst/>
            <a:gdLst/>
            <a:ahLst/>
            <a:rect l="0" t="0" r="r" b="b"/>
            <a:pathLst>
              <a:path w="26870" h="19869">
                <a:moveTo>
                  <a:pt x="26117" y="0"/>
                </a:moveTo>
                <a:cubicBezTo>
                  <a:pt x="26619" y="0"/>
                  <a:pt x="26870" y="251"/>
                  <a:pt x="26870" y="752"/>
                </a:cubicBezTo>
                <a:lnTo>
                  <a:pt x="26870" y="19117"/>
                </a:lnTo>
                <a:cubicBezTo>
                  <a:pt x="26870" y="19618"/>
                  <a:pt x="26619" y="19869"/>
                  <a:pt x="26117" y="19869"/>
                </a:cubicBezTo>
                <a:lnTo>
                  <a:pt x="752" y="19869"/>
                </a:lnTo>
                <a:cubicBezTo>
                  <a:pt x="251" y="19869"/>
                  <a:pt x="0" y="19618"/>
                  <a:pt x="0" y="19117"/>
                </a:cubicBezTo>
                <a:lnTo>
                  <a:pt x="0" y="752"/>
                </a:lnTo>
                <a:cubicBezTo>
                  <a:pt x="0" y="251"/>
                  <a:pt x="251" y="0"/>
                  <a:pt x="752" y="0"/>
                </a:cubicBezTo>
                <a:lnTo>
                  <a:pt x="26117"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Intrinsic Dimensionality</a:t>
            </a:r>
            <a:endParaRPr b="0" lang="en-US" sz="8000" strike="noStrike" u="none">
              <a:solidFill>
                <a:srgbClr val="000000"/>
              </a:solidFill>
              <a:uFillTx/>
              <a:latin typeface="Arial"/>
            </a:endParaRPr>
          </a:p>
        </p:txBody>
      </p:sp>
      <p:graphicFrame>
        <p:nvGraphicFramePr>
          <p:cNvPr id="164" name=""/>
          <p:cNvGraphicFramePr/>
          <p:nvPr/>
        </p:nvGraphicFramePr>
        <p:xfrm>
          <a:off x="1356840" y="4163400"/>
          <a:ext cx="9632880" cy="2510640"/>
        </p:xfrm>
        <a:graphic>
          <a:graphicData uri="http://schemas.openxmlformats.org/drawingml/2006/table">
            <a:tbl>
              <a:tblPr/>
              <a:tblGrid>
                <a:gridCol w="3164400"/>
                <a:gridCol w="1337760"/>
                <a:gridCol w="1744200"/>
                <a:gridCol w="1456200"/>
                <a:gridCol w="1930320"/>
              </a:tblGrid>
              <a:tr h="1255320">
                <a:tc>
                  <a:txBody>
                    <a:bodyPr lIns="50760" rIns="50760" tIns="50760" bIns="50760" anchor="ctr" anchorCtr="1">
                      <a:noAutofit/>
                    </a:bodyPr>
                    <a:p>
                      <a:endParaRPr b="0" lang="en-US" sz="18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20">
                      <a:solidFill>
                        <a:srgbClr val="000000"/>
                      </a:solidFill>
                      <a:prstDash val="solid"/>
                    </a:lnT>
                    <a:lnB w="76320">
                      <a:solidFill>
                        <a:srgbClr val="000000"/>
                      </a:solidFill>
                      <a:prstDash val="solid"/>
                    </a:lnB>
                    <a:noFill/>
                  </a:tcPr>
                </a:tc>
                <a:tc>
                  <a:txBody>
                    <a:bodyPr lIns="50760" rIns="50760" tIns="50760" bIns="50760" anchor="ctr" anchorCtr="1">
                      <a:noAutofit/>
                    </a:bodyPr>
                    <a:p>
                      <a:r>
                        <a:rPr b="0" lang="en-US" sz="3600" strike="noStrike" u="none">
                          <a:solidFill>
                            <a:srgbClr val="000000"/>
                          </a:solidFill>
                          <a:uFillTx/>
                          <a:latin typeface="ArialMT"/>
                          <a:ea typeface="ArialMT"/>
                        </a:rPr>
                        <a:t>II</a:t>
                      </a:r>
                      <a:endParaRPr b="0" lang="en-US" sz="36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20">
                      <a:solidFill>
                        <a:srgbClr val="000000"/>
                      </a:solidFill>
                      <a:prstDash val="solid"/>
                    </a:lnT>
                    <a:lnB w="76320">
                      <a:solidFill>
                        <a:srgbClr val="000000"/>
                      </a:solidFill>
                      <a:prstDash val="solid"/>
                    </a:lnB>
                    <a:noFill/>
                  </a:tcPr>
                </a:tc>
                <a:tc>
                  <a:txBody>
                    <a:bodyPr lIns="50760" rIns="50760" tIns="50760" bIns="50760" anchor="ctr" anchorCtr="1">
                      <a:noAutofit/>
                    </a:bodyPr>
                    <a:p>
                      <a:r>
                        <a:rPr b="0" lang="en-US" sz="3600" strike="noStrike" u="none">
                          <a:solidFill>
                            <a:srgbClr val="000000"/>
                          </a:solidFill>
                          <a:uFillTx/>
                          <a:latin typeface="ArialMT"/>
                          <a:ea typeface="ArialMT"/>
                        </a:rPr>
                        <a:t>IW</a:t>
                      </a:r>
                      <a:endParaRPr b="0" lang="en-US" sz="36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20">
                      <a:solidFill>
                        <a:srgbClr val="000000"/>
                      </a:solidFill>
                      <a:prstDash val="solid"/>
                    </a:lnT>
                    <a:lnB w="76320">
                      <a:solidFill>
                        <a:srgbClr val="000000"/>
                      </a:solidFill>
                      <a:prstDash val="solid"/>
                    </a:lnB>
                    <a:noFill/>
                  </a:tcPr>
                </a:tc>
                <a:tc>
                  <a:txBody>
                    <a:bodyPr lIns="50760" rIns="50760" tIns="50760" bIns="50760" anchor="ctr" anchorCtr="1">
                      <a:noAutofit/>
                    </a:bodyPr>
                    <a:p>
                      <a:r>
                        <a:rPr b="0" lang="en-US" sz="3600" strike="noStrike" u="none">
                          <a:solidFill>
                            <a:srgbClr val="000000"/>
                          </a:solidFill>
                          <a:uFillTx/>
                          <a:latin typeface="ArialMT"/>
                          <a:ea typeface="ArialMT"/>
                        </a:rPr>
                        <a:t>WI</a:t>
                      </a:r>
                      <a:endParaRPr b="0" lang="en-US" sz="36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20">
                      <a:solidFill>
                        <a:srgbClr val="000000"/>
                      </a:solidFill>
                      <a:prstDash val="solid"/>
                    </a:lnT>
                    <a:lnB w="76320">
                      <a:solidFill>
                        <a:srgbClr val="000000"/>
                      </a:solidFill>
                      <a:prstDash val="solid"/>
                    </a:lnB>
                    <a:noFill/>
                  </a:tcPr>
                </a:tc>
                <a:tc>
                  <a:txBody>
                    <a:bodyPr lIns="50760" rIns="50760" tIns="50760" bIns="50760" anchor="ctr" anchorCtr="1">
                      <a:noAutofit/>
                    </a:bodyPr>
                    <a:p>
                      <a:r>
                        <a:rPr b="0" lang="en-US" sz="3600" strike="noStrike" u="none">
                          <a:solidFill>
                            <a:srgbClr val="000000"/>
                          </a:solidFill>
                          <a:uFillTx/>
                          <a:latin typeface="ArialMT"/>
                          <a:ea typeface="ArialMT"/>
                        </a:rPr>
                        <a:t>WW</a:t>
                      </a:r>
                      <a:endParaRPr b="0" lang="en-US" sz="36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20">
                      <a:solidFill>
                        <a:srgbClr val="000000"/>
                      </a:solidFill>
                      <a:prstDash val="solid"/>
                    </a:lnT>
                    <a:lnB w="76320">
                      <a:solidFill>
                        <a:srgbClr val="000000"/>
                      </a:solidFill>
                      <a:prstDash val="solid"/>
                    </a:lnB>
                    <a:noFill/>
                  </a:tcPr>
                </a:tc>
              </a:tr>
              <a:tr h="1255320">
                <a:tc>
                  <a:txBody>
                    <a:bodyPr lIns="50760" rIns="50760" tIns="50760" bIns="50760" anchor="ctr" anchorCtr="1">
                      <a:noAutofit/>
                    </a:bodyPr>
                    <a:p>
                      <a:r>
                        <a:rPr b="0" lang="en-US" sz="3600" strike="noStrike" u="none">
                          <a:solidFill>
                            <a:srgbClr val="000000"/>
                          </a:solidFill>
                          <a:uFillTx/>
                          <a:latin typeface="ArialMT"/>
                          <a:ea typeface="ArialMT"/>
                        </a:rPr>
                        <a:t>No. of factors</a:t>
                      </a:r>
                      <a:endParaRPr b="0" lang="en-US" sz="36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6320">
                      <a:solidFill>
                        <a:srgbClr val="000000"/>
                      </a:solidFill>
                      <a:prstDash val="solid"/>
                    </a:lnT>
                    <a:lnB w="720">
                      <a:solidFill>
                        <a:srgbClr val="000000"/>
                      </a:solidFill>
                      <a:prstDash val="solid"/>
                    </a:lnB>
                    <a:noFill/>
                  </a:tcPr>
                </a:tc>
                <a:tc>
                  <a:txBody>
                    <a:bodyPr lIns="50760" rIns="50760" tIns="50760" bIns="50760" anchor="ctr" anchorCtr="1">
                      <a:noAutofit/>
                    </a:bodyPr>
                    <a:p>
                      <a:r>
                        <a:rPr b="0" lang="en-US" sz="1800" strike="noStrike" u="none">
                          <a:solidFill>
                            <a:srgbClr val="000000"/>
                          </a:solidFill>
                          <a:uFillTx/>
                          <a:latin typeface="Arial"/>
                        </a:rPr>
                        <a:t>3</a:t>
                      </a:r>
                      <a:endParaRPr b="0" lang="en-US" sz="18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6320">
                      <a:solidFill>
                        <a:srgbClr val="000000"/>
                      </a:solidFill>
                      <a:prstDash val="solid"/>
                    </a:lnT>
                    <a:lnB w="720">
                      <a:solidFill>
                        <a:srgbClr val="000000"/>
                      </a:solidFill>
                      <a:prstDash val="solid"/>
                    </a:lnB>
                    <a:noFill/>
                  </a:tcPr>
                </a:tc>
                <a:tc>
                  <a:txBody>
                    <a:bodyPr lIns="50760" rIns="50760" tIns="50760" bIns="50760" anchor="ctr" anchorCtr="1">
                      <a:noAutofit/>
                    </a:bodyPr>
                    <a:p>
                      <a:r>
                        <a:rPr b="0" lang="en-US" sz="1800" strike="noStrike" u="none">
                          <a:solidFill>
                            <a:srgbClr val="000000"/>
                          </a:solidFill>
                          <a:uFillTx/>
                          <a:latin typeface="Arial"/>
                        </a:rPr>
                        <a:t>2</a:t>
                      </a:r>
                      <a:endParaRPr b="0" lang="en-US" sz="18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6320">
                      <a:solidFill>
                        <a:srgbClr val="000000"/>
                      </a:solidFill>
                      <a:prstDash val="solid"/>
                    </a:lnT>
                    <a:lnB w="720">
                      <a:solidFill>
                        <a:srgbClr val="000000"/>
                      </a:solidFill>
                      <a:prstDash val="solid"/>
                    </a:lnB>
                    <a:noFill/>
                  </a:tcPr>
                </a:tc>
                <a:tc>
                  <a:txBody>
                    <a:bodyPr lIns="50760" rIns="50760" tIns="50760" bIns="50760" anchor="ctr" anchorCtr="1">
                      <a:noAutofit/>
                    </a:bodyPr>
                    <a:p>
                      <a:r>
                        <a:rPr b="0" lang="en-US" sz="1800" strike="noStrike" u="none">
                          <a:solidFill>
                            <a:srgbClr val="000000"/>
                          </a:solidFill>
                          <a:uFillTx/>
                          <a:latin typeface="Arial"/>
                        </a:rPr>
                        <a:t>2</a:t>
                      </a:r>
                      <a:endParaRPr b="0" lang="en-US" sz="18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6320">
                      <a:solidFill>
                        <a:srgbClr val="000000"/>
                      </a:solidFill>
                      <a:prstDash val="solid"/>
                    </a:lnT>
                    <a:lnB w="720">
                      <a:solidFill>
                        <a:srgbClr val="000000"/>
                      </a:solidFill>
                      <a:prstDash val="solid"/>
                    </a:lnB>
                    <a:noFill/>
                  </a:tcPr>
                </a:tc>
                <a:tc>
                  <a:txBody>
                    <a:bodyPr lIns="50760" rIns="50760" tIns="50760" bIns="50760" anchor="ctr" anchorCtr="1">
                      <a:noAutofit/>
                    </a:bodyPr>
                    <a:p>
                      <a:r>
                        <a:rPr b="0" lang="en-US" sz="1800" strike="noStrike" u="none">
                          <a:solidFill>
                            <a:srgbClr val="000000"/>
                          </a:solidFill>
                          <a:uFillTx/>
                          <a:latin typeface="Arial"/>
                        </a:rPr>
                        <a:t>3</a:t>
                      </a:r>
                      <a:endParaRPr b="0" lang="en-US" sz="1800" strike="noStrike" u="none">
                        <a:solidFill>
                          <a:srgbClr val="000000"/>
                        </a:solidFill>
                        <a:uFillTx/>
                        <a:latin typeface="Arial"/>
                      </a:endParaRPr>
                    </a:p>
                  </a:txBody>
                  <a:tcPr anchor="ctr" marL="50760" marR="50760">
                    <a:lnL w="720">
                      <a:solidFill>
                        <a:srgbClr val="000000"/>
                      </a:solidFill>
                      <a:prstDash val="solid"/>
                    </a:lnL>
                    <a:lnR w="720">
                      <a:solidFill>
                        <a:srgbClr val="000000"/>
                      </a:solidFill>
                      <a:prstDash val="solid"/>
                    </a:lnR>
                    <a:lnT w="76320">
                      <a:solidFill>
                        <a:srgbClr val="000000"/>
                      </a:solidFill>
                      <a:prstDash val="solid"/>
                    </a:lnT>
                    <a:lnB w="720">
                      <a:solidFill>
                        <a:srgbClr val="000000"/>
                      </a:solidFill>
                      <a:prstDash val="solid"/>
                    </a:lnB>
                    <a:noFill/>
                  </a:tcPr>
                </a:tc>
              </a:tr>
            </a:tbl>
          </a:graphicData>
        </a:graphic>
      </p:graphicFrame>
      <p:sp>
        <p:nvSpPr>
          <p:cNvPr id="165" name=""/>
          <p:cNvSpPr txBox="1"/>
          <p:nvPr/>
        </p:nvSpPr>
        <p:spPr>
          <a:xfrm>
            <a:off x="1228320" y="3178800"/>
            <a:ext cx="8958960" cy="59616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Factor Analysis (Kaiser criterion)</a:t>
            </a:r>
            <a:endParaRPr b="0" lang="en-US" sz="3000" strike="noStrike" u="none">
              <a:solidFill>
                <a:srgbClr val="000000"/>
              </a:solidFill>
              <a:uFillTx/>
              <a:latin typeface="Arial"/>
            </a:endParaRPr>
          </a:p>
        </p:txBody>
      </p:sp>
      <p:sp>
        <p:nvSpPr>
          <p:cNvPr id="166" name=""/>
          <p:cNvSpPr txBox="1"/>
          <p:nvPr/>
        </p:nvSpPr>
        <p:spPr>
          <a:xfrm>
            <a:off x="1137960" y="7098480"/>
            <a:ext cx="9585000" cy="153540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familiarity</a:t>
            </a:r>
            <a:endParaRPr b="0" lang="en-US" sz="3000" strike="noStrike" u="none">
              <a:solidFill>
                <a:srgbClr val="000000"/>
              </a:solidFill>
              <a:uFillTx/>
              <a:latin typeface="Arial"/>
            </a:endParaRPr>
          </a:p>
          <a:p>
            <a:r>
              <a:rPr b="0" lang="en-US" sz="3000" strike="noStrike" u="none">
                <a:solidFill>
                  <a:srgbClr val="000000"/>
                </a:solidFill>
                <a:uFillTx/>
                <a:latin typeface="ArialMT"/>
                <a:ea typeface="ArialMT"/>
              </a:rPr>
              <a:t>- increases dimensionality of perceptual timbre space</a:t>
            </a:r>
            <a:endParaRPr b="0" lang="en-US" sz="3000" strike="noStrike" u="none">
              <a:solidFill>
                <a:srgbClr val="000000"/>
              </a:solidFill>
              <a:uFillTx/>
              <a:latin typeface="Arial"/>
            </a:endParaRPr>
          </a:p>
          <a:p>
            <a:r>
              <a:rPr b="0" lang="en-US" sz="3000" strike="noStrike" u="none">
                <a:solidFill>
                  <a:srgbClr val="000000"/>
                </a:solidFill>
                <a:uFillTx/>
                <a:latin typeface="ArialMT"/>
                <a:ea typeface="ArialMT"/>
              </a:rPr>
              <a:t>- enhances perceptual acuity</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Perceptual Dimensions</a:t>
            </a:r>
            <a:endParaRPr b="0" lang="en-US" sz="8000" strike="noStrike" u="none">
              <a:solidFill>
                <a:srgbClr val="000000"/>
              </a:solidFill>
              <a:uFillTx/>
              <a:latin typeface="Arial"/>
            </a:endParaRPr>
          </a:p>
        </p:txBody>
      </p:sp>
      <p:pic>
        <p:nvPicPr>
          <p:cNvPr id="168" name="" descr=""/>
          <p:cNvPicPr/>
          <p:nvPr/>
        </p:nvPicPr>
        <p:blipFill>
          <a:blip r:embed="rId1"/>
          <a:stretch/>
        </p:blipFill>
        <p:spPr>
          <a:xfrm>
            <a:off x="884880" y="2887200"/>
            <a:ext cx="6827400" cy="5120640"/>
          </a:xfrm>
          <a:prstGeom prst="rect">
            <a:avLst/>
          </a:prstGeom>
          <a:ln w="0">
            <a:noFill/>
          </a:ln>
        </p:spPr>
      </p:pic>
      <p:sp>
        <p:nvSpPr>
          <p:cNvPr id="169" name=""/>
          <p:cNvSpPr txBox="1"/>
          <p:nvPr/>
        </p:nvSpPr>
        <p:spPr>
          <a:xfrm>
            <a:off x="2167560" y="2420280"/>
            <a:ext cx="3975480" cy="59616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Loadings for Factor 1</a:t>
            </a:r>
            <a:endParaRPr b="0" lang="en-US" sz="3000" strike="noStrike" u="none">
              <a:solidFill>
                <a:srgbClr val="000000"/>
              </a:solidFill>
              <a:uFillTx/>
              <a:latin typeface="Arial"/>
            </a:endParaRPr>
          </a:p>
        </p:txBody>
      </p:sp>
      <p:sp>
        <p:nvSpPr>
          <p:cNvPr id="170" name=""/>
          <p:cNvSpPr txBox="1"/>
          <p:nvPr/>
        </p:nvSpPr>
        <p:spPr>
          <a:xfrm>
            <a:off x="271080" y="6683040"/>
            <a:ext cx="131148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WW</a:t>
            </a:r>
            <a:endParaRPr b="0" lang="en-US" sz="4400" strike="noStrike" u="none">
              <a:solidFill>
                <a:srgbClr val="000000"/>
              </a:solidFill>
              <a:uFillTx/>
              <a:latin typeface="Arial"/>
            </a:endParaRPr>
          </a:p>
        </p:txBody>
      </p:sp>
      <p:sp>
        <p:nvSpPr>
          <p:cNvPr id="171" name=""/>
          <p:cNvSpPr txBox="1"/>
          <p:nvPr/>
        </p:nvSpPr>
        <p:spPr>
          <a:xfrm>
            <a:off x="487800" y="5581080"/>
            <a:ext cx="92664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WI</a:t>
            </a:r>
            <a:endParaRPr b="0" lang="en-US" sz="4400" strike="noStrike" u="none">
              <a:solidFill>
                <a:srgbClr val="000000"/>
              </a:solidFill>
              <a:uFillTx/>
              <a:latin typeface="Arial"/>
            </a:endParaRPr>
          </a:p>
        </p:txBody>
      </p:sp>
      <p:sp>
        <p:nvSpPr>
          <p:cNvPr id="172" name=""/>
          <p:cNvSpPr txBox="1"/>
          <p:nvPr/>
        </p:nvSpPr>
        <p:spPr>
          <a:xfrm>
            <a:off x="487800" y="4479480"/>
            <a:ext cx="92664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IW</a:t>
            </a:r>
            <a:endParaRPr b="0" lang="en-US" sz="4400" strike="noStrike" u="none">
              <a:solidFill>
                <a:srgbClr val="000000"/>
              </a:solidFill>
              <a:uFillTx/>
              <a:latin typeface="Arial"/>
            </a:endParaRPr>
          </a:p>
        </p:txBody>
      </p:sp>
      <p:sp>
        <p:nvSpPr>
          <p:cNvPr id="173" name=""/>
          <p:cNvSpPr txBox="1"/>
          <p:nvPr/>
        </p:nvSpPr>
        <p:spPr>
          <a:xfrm>
            <a:off x="596160" y="3215160"/>
            <a:ext cx="70200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I I</a:t>
            </a:r>
            <a:endParaRPr b="0" lang="en-US" sz="4400" strike="noStrike" u="none">
              <a:solidFill>
                <a:srgbClr val="000000"/>
              </a:solidFill>
              <a:uFillTx/>
              <a:latin typeface="Arial"/>
            </a:endParaRPr>
          </a:p>
        </p:txBody>
      </p:sp>
      <p:sp>
        <p:nvSpPr>
          <p:cNvPr id="174" name=""/>
          <p:cNvSpPr txBox="1"/>
          <p:nvPr/>
        </p:nvSpPr>
        <p:spPr>
          <a:xfrm>
            <a:off x="3880440" y="10193760"/>
            <a:ext cx="451440" cy="321516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bright-dark</a:t>
            </a:r>
            <a:endParaRPr b="0" lang="en-US" sz="2200" strike="noStrike" u="none">
              <a:solidFill>
                <a:srgbClr val="000000"/>
              </a:solidFill>
              <a:uFillTx/>
              <a:latin typeface="Arial"/>
            </a:endParaRPr>
          </a:p>
        </p:txBody>
      </p:sp>
      <p:sp>
        <p:nvSpPr>
          <p:cNvPr id="175" name=""/>
          <p:cNvSpPr txBox="1"/>
          <p:nvPr/>
        </p:nvSpPr>
        <p:spPr>
          <a:xfrm>
            <a:off x="3242160" y="10136160"/>
            <a:ext cx="451440" cy="290268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warm-cold</a:t>
            </a:r>
            <a:endParaRPr b="0" lang="en-US" sz="2200" strike="noStrike" u="none">
              <a:solidFill>
                <a:srgbClr val="000000"/>
              </a:solidFill>
              <a:uFillTx/>
              <a:latin typeface="Arial"/>
            </a:endParaRPr>
          </a:p>
        </p:txBody>
      </p:sp>
      <p:sp>
        <p:nvSpPr>
          <p:cNvPr id="176" name=""/>
          <p:cNvSpPr txBox="1"/>
          <p:nvPr/>
        </p:nvSpPr>
        <p:spPr>
          <a:xfrm>
            <a:off x="4934160" y="11325240"/>
            <a:ext cx="451440" cy="50900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acoustic-synthetic</a:t>
            </a:r>
            <a:endParaRPr b="0" lang="en-US" sz="2200" strike="noStrike" u="none">
              <a:solidFill>
                <a:srgbClr val="000000"/>
              </a:solidFill>
              <a:uFillTx/>
              <a:latin typeface="Arial"/>
            </a:endParaRPr>
          </a:p>
        </p:txBody>
      </p:sp>
      <p:sp>
        <p:nvSpPr>
          <p:cNvPr id="177" name=""/>
          <p:cNvSpPr txBox="1"/>
          <p:nvPr/>
        </p:nvSpPr>
        <p:spPr>
          <a:xfrm>
            <a:off x="5801040" y="10316520"/>
            <a:ext cx="451440" cy="35276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strong-weak</a:t>
            </a:r>
            <a:endParaRPr b="0" lang="en-US" sz="2200" strike="noStrike" u="none">
              <a:solidFill>
                <a:srgbClr val="000000"/>
              </a:solidFill>
              <a:uFillTx/>
              <a:latin typeface="Arial"/>
            </a:endParaRPr>
          </a:p>
        </p:txBody>
      </p:sp>
      <p:sp>
        <p:nvSpPr>
          <p:cNvPr id="178" name=""/>
          <p:cNvSpPr txBox="1"/>
          <p:nvPr/>
        </p:nvSpPr>
        <p:spPr>
          <a:xfrm>
            <a:off x="5006520" y="9909000"/>
            <a:ext cx="451440" cy="259020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soft-hard</a:t>
            </a:r>
            <a:endParaRPr b="0" lang="en-US" sz="2200" strike="noStrike" u="none">
              <a:solidFill>
                <a:srgbClr val="000000"/>
              </a:solidFill>
              <a:uFillTx/>
              <a:latin typeface="Arial"/>
            </a:endParaRPr>
          </a:p>
        </p:txBody>
      </p:sp>
      <p:sp>
        <p:nvSpPr>
          <p:cNvPr id="179" name=""/>
          <p:cNvSpPr txBox="1"/>
          <p:nvPr/>
        </p:nvSpPr>
        <p:spPr>
          <a:xfrm>
            <a:off x="6164280" y="9987480"/>
            <a:ext cx="451440" cy="290268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empty-full</a:t>
            </a:r>
            <a:endParaRPr b="0" lang="en-US" sz="2200" strike="noStrike" u="none">
              <a:solidFill>
                <a:srgbClr val="000000"/>
              </a:solidFill>
              <a:uFillTx/>
              <a:latin typeface="Arial"/>
            </a:endParaRPr>
          </a:p>
        </p:txBody>
      </p:sp>
      <p:sp>
        <p:nvSpPr>
          <p:cNvPr id="180" name=""/>
          <p:cNvSpPr txBox="1"/>
          <p:nvPr/>
        </p:nvSpPr>
        <p:spPr>
          <a:xfrm>
            <a:off x="6518520" y="10045080"/>
            <a:ext cx="686520" cy="1903320"/>
          </a:xfrm>
          <a:prstGeom prst="rect">
            <a:avLst/>
          </a:prstGeom>
          <a:noFill/>
          <a:ln w="0">
            <a:noFill/>
          </a:ln>
        </p:spPr>
        <p:txBody>
          <a:bodyPr lIns="90000" rIns="90000" tIns="45000" bIns="45000" anchor="t">
            <a:noAutofit/>
          </a:bodyPr>
          <a:p>
            <a:pPr marL="57960" indent="57960">
              <a:lnSpc>
                <a:spcPct val="70000"/>
              </a:lnSpc>
            </a:pPr>
            <a:r>
              <a:rPr b="0" lang="en-US" sz="2200" strike="noStrike" u="none">
                <a:solidFill>
                  <a:srgbClr val="000000"/>
                </a:solidFill>
                <a:uFillTx/>
                <a:latin typeface="ArialMT"/>
                <a:ea typeface="ArialMT"/>
              </a:rPr>
              <a:t>h.energy-</a:t>
            </a:r>
            <a:endParaRPr b="0" lang="en-US" sz="2200" strike="noStrike" u="none">
              <a:solidFill>
                <a:srgbClr val="000000"/>
              </a:solidFill>
              <a:uFillTx/>
              <a:latin typeface="Arial"/>
            </a:endParaRPr>
          </a:p>
          <a:p>
            <a:r>
              <a:rPr b="0" lang="en-US" sz="2200" strike="noStrike" u="none">
                <a:solidFill>
                  <a:srgbClr val="000000"/>
                </a:solidFill>
                <a:uFillTx/>
                <a:latin typeface="ArialMT"/>
                <a:ea typeface="ArialMT"/>
              </a:rPr>
              <a:t>l.energy</a:t>
            </a:r>
            <a:endParaRPr b="0" lang="en-US" sz="2200" strike="noStrike" u="none">
              <a:solidFill>
                <a:srgbClr val="000000"/>
              </a:solidFill>
              <a:uFillTx/>
              <a:latin typeface="Arial"/>
            </a:endParaRPr>
          </a:p>
        </p:txBody>
      </p:sp>
      <p:sp>
        <p:nvSpPr>
          <p:cNvPr id="181" name=""/>
          <p:cNvSpPr txBox="1"/>
          <p:nvPr/>
        </p:nvSpPr>
        <p:spPr>
          <a:xfrm>
            <a:off x="3106800" y="2438280"/>
            <a:ext cx="3341520" cy="523800"/>
          </a:xfrm>
          <a:prstGeom prst="rect">
            <a:avLst/>
          </a:prstGeom>
          <a:noFill/>
          <a:ln w="0">
            <a:noFill/>
          </a:ln>
        </p:spPr>
        <p:txBody>
          <a:bodyPr lIns="90000" rIns="90000" tIns="45000" bIns="45000" anchor="t">
            <a:normAutofit lnSpcReduction="9999"/>
          </a:bodyPr>
          <a:p>
            <a:r>
              <a:rPr b="1" lang="en-US" sz="3400" strike="noStrike" u="none">
                <a:solidFill>
                  <a:srgbClr val="0056d6"/>
                </a:solidFill>
                <a:uFillTx/>
                <a:latin typeface="GillSans"/>
                <a:ea typeface="GillSans"/>
              </a:rPr>
              <a:t>Brightness</a:t>
            </a:r>
            <a:endParaRPr b="0" lang="en-US" sz="3400" strike="noStrike" u="none">
              <a:solidFill>
                <a:srgbClr val="000000"/>
              </a:solidFill>
              <a:uFillTx/>
              <a:latin typeface="Arial"/>
            </a:endParaRPr>
          </a:p>
        </p:txBody>
      </p:sp>
      <p:sp>
        <p:nvSpPr>
          <p:cNvPr id="182" name=""/>
          <p:cNvSpPr txBox="1"/>
          <p:nvPr/>
        </p:nvSpPr>
        <p:spPr>
          <a:xfrm>
            <a:off x="8760240" y="7531920"/>
            <a:ext cx="3666600" cy="1137960"/>
          </a:xfrm>
          <a:prstGeom prst="rect">
            <a:avLst/>
          </a:prstGeom>
          <a:noFill/>
          <a:ln w="0">
            <a:noFill/>
          </a:ln>
        </p:spPr>
        <p:txBody>
          <a:bodyPr lIns="90000" rIns="90000" tIns="45000" bIns="45000" anchor="t">
            <a:noAutofit/>
          </a:bodyPr>
          <a:p>
            <a:pPr marL="57960" indent="57960" algn="ctr"/>
            <a:r>
              <a:rPr b="0" lang="en-US" sz="3400" strike="noStrike" u="none">
                <a:solidFill>
                  <a:srgbClr val="000000"/>
                </a:solidFill>
                <a:uFillTx/>
                <a:latin typeface="ArialMT"/>
                <a:ea typeface="ArialMT"/>
              </a:rPr>
              <a:t>Low Brightness Scores</a:t>
            </a:r>
            <a:endParaRPr b="0" lang="en-US" sz="3400" strike="noStrike" u="none">
              <a:solidFill>
                <a:srgbClr val="000000"/>
              </a:solidFill>
              <a:uFillTx/>
              <a:latin typeface="Arial"/>
            </a:endParaRPr>
          </a:p>
        </p:txBody>
      </p:sp>
      <p:sp>
        <p:nvSpPr>
          <p:cNvPr id="183" name=""/>
          <p:cNvSpPr/>
          <p:nvPr/>
        </p:nvSpPr>
        <p:spPr>
          <a:xfrm flipH="1" flipV="1">
            <a:off x="10458000" y="3694680"/>
            <a:ext cx="34200" cy="3674880"/>
          </a:xfrm>
          <a:prstGeom prst="line">
            <a:avLst/>
          </a:prstGeom>
          <a:ln cap="rnd" w="304920">
            <a:solidFill>
              <a:srgbClr val="001d56"/>
            </a:solidFill>
            <a:round/>
            <a:tailEnd len="med" type="triangle" w="med"/>
          </a:ln>
        </p:spPr>
        <p:style>
          <a:lnRef idx="0"/>
          <a:fillRef idx="0"/>
          <a:effectRef idx="0"/>
          <a:fontRef idx="minor"/>
        </p:style>
        <p:txBody>
          <a:bodyPr lIns="242280" rIns="242280" tIns="197280" bIns="197280" anchor="t">
            <a:noAutofit/>
          </a:bodyPr>
          <a:p>
            <a:endParaRPr b="0" lang="en-US" sz="1800" strike="noStrike" u="none">
              <a:solidFill>
                <a:srgbClr val="000000"/>
              </a:solidFill>
              <a:uFillTx/>
              <a:latin typeface="Arial"/>
            </a:endParaRPr>
          </a:p>
        </p:txBody>
      </p:sp>
      <p:sp>
        <p:nvSpPr>
          <p:cNvPr id="184" name=""/>
          <p:cNvSpPr txBox="1"/>
          <p:nvPr/>
        </p:nvSpPr>
        <p:spPr>
          <a:xfrm>
            <a:off x="8760240" y="2456280"/>
            <a:ext cx="3666600" cy="1137960"/>
          </a:xfrm>
          <a:prstGeom prst="rect">
            <a:avLst/>
          </a:prstGeom>
          <a:noFill/>
          <a:ln w="0">
            <a:noFill/>
          </a:ln>
        </p:spPr>
        <p:txBody>
          <a:bodyPr lIns="90000" rIns="90000" tIns="45000" bIns="45000" anchor="t">
            <a:noAutofit/>
          </a:bodyPr>
          <a:p>
            <a:pPr marL="57960" indent="57960" algn="ctr"/>
            <a:r>
              <a:rPr b="0" lang="en-US" sz="3400" strike="noStrike" u="none">
                <a:solidFill>
                  <a:srgbClr val="000000"/>
                </a:solidFill>
                <a:uFillTx/>
                <a:latin typeface="ArialMT"/>
                <a:ea typeface="ArialMT"/>
              </a:rPr>
              <a:t>High Brightness Scores</a:t>
            </a:r>
            <a:endParaRPr b="0" lang="en-US" sz="3400" strike="noStrike" u="none">
              <a:solidFill>
                <a:srgbClr val="000000"/>
              </a:solidFill>
              <a:uFillTx/>
              <a:latin typeface="Arial"/>
            </a:endParaRPr>
          </a:p>
        </p:txBody>
      </p:sp>
      <p:pic>
        <p:nvPicPr>
          <p:cNvPr id="185" name="" descr=""/>
          <p:cNvPicPr/>
          <p:nvPr/>
        </p:nvPicPr>
        <p:blipFill>
          <a:blip r:embed="rId2"/>
          <a:stretch/>
        </p:blipFill>
        <p:spPr>
          <a:xfrm>
            <a:off x="8362800" y="7622280"/>
            <a:ext cx="433440" cy="433440"/>
          </a:xfrm>
          <a:prstGeom prst="rect">
            <a:avLst/>
          </a:prstGeom>
          <a:ln w="0">
            <a:noFill/>
          </a:ln>
        </p:spPr>
      </p:pic>
      <p:sp>
        <p:nvSpPr>
          <p:cNvPr id="186" name=""/>
          <p:cNvSpPr/>
          <p:nvPr/>
        </p:nvSpPr>
        <p:spPr>
          <a:xfrm>
            <a:off x="2041200" y="3052440"/>
            <a:ext cx="1806480" cy="4443840"/>
          </a:xfrm>
          <a:custGeom>
            <a:avLst/>
            <a:gdLst/>
            <a:ahLst/>
            <a:rect l="0" t="0" r="r" b="b"/>
            <a:pathLst>
              <a:path w="5018" h="12344">
                <a:moveTo>
                  <a:pt x="4265" y="0"/>
                </a:moveTo>
                <a:cubicBezTo>
                  <a:pt x="4767" y="0"/>
                  <a:pt x="5018" y="251"/>
                  <a:pt x="5018" y="752"/>
                </a:cubicBezTo>
                <a:lnTo>
                  <a:pt x="5018" y="11591"/>
                </a:lnTo>
                <a:cubicBezTo>
                  <a:pt x="5018" y="12093"/>
                  <a:pt x="4767" y="12344"/>
                  <a:pt x="4265" y="12344"/>
                </a:cubicBezTo>
                <a:lnTo>
                  <a:pt x="752" y="12344"/>
                </a:lnTo>
                <a:cubicBezTo>
                  <a:pt x="251" y="12344"/>
                  <a:pt x="0" y="12093"/>
                  <a:pt x="0" y="11591"/>
                </a:cubicBezTo>
                <a:lnTo>
                  <a:pt x="0" y="752"/>
                </a:lnTo>
                <a:cubicBezTo>
                  <a:pt x="0" y="251"/>
                  <a:pt x="251" y="0"/>
                  <a:pt x="752" y="0"/>
                </a:cubicBezTo>
                <a:lnTo>
                  <a:pt x="4265" y="0"/>
                </a:lnTo>
                <a:close/>
              </a:path>
            </a:pathLst>
          </a:custGeom>
          <a:noFill/>
          <a:ln w="50760">
            <a:solidFill>
              <a:srgbClr val="000000"/>
            </a:solidFill>
            <a:round/>
          </a:ln>
        </p:spPr>
        <p:txBody>
          <a:bodyPr lIns="115200" rIns="115200" tIns="70200" bIns="70200" anchor="t">
            <a:noAutofit/>
          </a:bodyPr>
          <a:p>
            <a:endParaRPr b="0" lang="en-US" sz="1800" strike="noStrike" u="none">
              <a:solidFill>
                <a:srgbClr val="000000"/>
              </a:solidFill>
              <a:uFillTx/>
              <a:latin typeface="Arial"/>
            </a:endParaRPr>
          </a:p>
        </p:txBody>
      </p:sp>
      <p:pic>
        <p:nvPicPr>
          <p:cNvPr id="187" name="" descr=""/>
          <p:cNvPicPr/>
          <p:nvPr/>
        </p:nvPicPr>
        <p:blipFill>
          <a:blip r:embed="rId3"/>
          <a:stretch/>
        </p:blipFill>
        <p:spPr>
          <a:xfrm>
            <a:off x="8362800" y="2655000"/>
            <a:ext cx="433440" cy="433440"/>
          </a:xfrm>
          <a:prstGeom prst="rect">
            <a:avLst/>
          </a:prstGeom>
          <a:ln w="0">
            <a:noFill/>
          </a:ln>
        </p:spPr>
      </p:pic>
      <p:sp>
        <p:nvSpPr>
          <p:cNvPr id="188" name=""/>
          <p:cNvSpPr txBox="1"/>
          <p:nvPr/>
        </p:nvSpPr>
        <p:spPr>
          <a:xfrm>
            <a:off x="3099240" y="11000520"/>
            <a:ext cx="451440" cy="50900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colorful-colorless</a:t>
            </a:r>
            <a:endParaRPr b="0" lang="en-US" sz="2200" strike="noStrike" u="none">
              <a:solidFill>
                <a:srgbClr val="000000"/>
              </a:solidFill>
              <a:uFillTx/>
              <a:latin typeface="Arial"/>
            </a:endParaRPr>
          </a:p>
        </p:txBody>
      </p:sp>
      <p:sp>
        <p:nvSpPr>
          <p:cNvPr id="189" name=""/>
          <p:cNvSpPr/>
          <p:nvPr/>
        </p:nvSpPr>
        <p:spPr>
          <a:xfrm>
            <a:off x="5563080" y="3052440"/>
            <a:ext cx="650520" cy="4443840"/>
          </a:xfrm>
          <a:custGeom>
            <a:avLst/>
            <a:gdLst/>
            <a:ahLst/>
            <a:rect l="0" t="0" r="r" b="b"/>
            <a:pathLst>
              <a:path w="1807" h="12344">
                <a:moveTo>
                  <a:pt x="1054" y="0"/>
                </a:moveTo>
                <a:cubicBezTo>
                  <a:pt x="1556" y="0"/>
                  <a:pt x="1807" y="251"/>
                  <a:pt x="1807" y="752"/>
                </a:cubicBezTo>
                <a:lnTo>
                  <a:pt x="1807" y="11591"/>
                </a:lnTo>
                <a:cubicBezTo>
                  <a:pt x="1807" y="12093"/>
                  <a:pt x="1556" y="12344"/>
                  <a:pt x="1054" y="12344"/>
                </a:cubicBezTo>
                <a:lnTo>
                  <a:pt x="752" y="12344"/>
                </a:lnTo>
                <a:cubicBezTo>
                  <a:pt x="251" y="12344"/>
                  <a:pt x="0" y="12093"/>
                  <a:pt x="0" y="11591"/>
                </a:cubicBezTo>
                <a:lnTo>
                  <a:pt x="0" y="752"/>
                </a:lnTo>
                <a:cubicBezTo>
                  <a:pt x="0" y="251"/>
                  <a:pt x="251" y="0"/>
                  <a:pt x="752" y="0"/>
                </a:cubicBezTo>
                <a:lnTo>
                  <a:pt x="1054" y="0"/>
                </a:lnTo>
                <a:close/>
              </a:path>
            </a:pathLst>
          </a:custGeom>
          <a:noFill/>
          <a:ln w="50760">
            <a:solidFill>
              <a:srgbClr val="000000"/>
            </a:solidFill>
            <a:round/>
          </a:ln>
        </p:spPr>
        <p:txBody>
          <a:bodyPr lIns="115200" rIns="115200" tIns="70200" bIns="702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Perceptual Dimensions</a:t>
            </a:r>
            <a:endParaRPr b="0" lang="en-US" sz="8000" strike="noStrike" u="none">
              <a:solidFill>
                <a:srgbClr val="000000"/>
              </a:solidFill>
              <a:uFillTx/>
              <a:latin typeface="Arial"/>
            </a:endParaRPr>
          </a:p>
        </p:txBody>
      </p:sp>
      <p:pic>
        <p:nvPicPr>
          <p:cNvPr id="191" name="" descr=""/>
          <p:cNvPicPr/>
          <p:nvPr/>
        </p:nvPicPr>
        <p:blipFill>
          <a:blip r:embed="rId1"/>
          <a:stretch/>
        </p:blipFill>
        <p:spPr>
          <a:xfrm>
            <a:off x="1215000" y="2673360"/>
            <a:ext cx="6824160" cy="5118120"/>
          </a:xfrm>
          <a:prstGeom prst="rect">
            <a:avLst/>
          </a:prstGeom>
          <a:ln w="0">
            <a:noFill/>
          </a:ln>
        </p:spPr>
      </p:pic>
      <p:sp>
        <p:nvSpPr>
          <p:cNvPr id="192" name=""/>
          <p:cNvSpPr txBox="1"/>
          <p:nvPr/>
        </p:nvSpPr>
        <p:spPr>
          <a:xfrm>
            <a:off x="2655000" y="2438280"/>
            <a:ext cx="3975480" cy="59616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Loadings for Factor 2</a:t>
            </a:r>
            <a:endParaRPr b="0" lang="en-US" sz="3000" strike="noStrike" u="none">
              <a:solidFill>
                <a:srgbClr val="000000"/>
              </a:solidFill>
              <a:uFillTx/>
              <a:latin typeface="Arial"/>
            </a:endParaRPr>
          </a:p>
        </p:txBody>
      </p:sp>
      <p:sp>
        <p:nvSpPr>
          <p:cNvPr id="193" name=""/>
          <p:cNvSpPr txBox="1"/>
          <p:nvPr/>
        </p:nvSpPr>
        <p:spPr>
          <a:xfrm>
            <a:off x="271080" y="6448320"/>
            <a:ext cx="131148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WW</a:t>
            </a:r>
            <a:endParaRPr b="0" lang="en-US" sz="4400" strike="noStrike" u="none">
              <a:solidFill>
                <a:srgbClr val="000000"/>
              </a:solidFill>
              <a:uFillTx/>
              <a:latin typeface="Arial"/>
            </a:endParaRPr>
          </a:p>
        </p:txBody>
      </p:sp>
      <p:sp>
        <p:nvSpPr>
          <p:cNvPr id="194" name=""/>
          <p:cNvSpPr txBox="1"/>
          <p:nvPr/>
        </p:nvSpPr>
        <p:spPr>
          <a:xfrm>
            <a:off x="487800" y="5346360"/>
            <a:ext cx="92664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WI</a:t>
            </a:r>
            <a:endParaRPr b="0" lang="en-US" sz="4400" strike="noStrike" u="none">
              <a:solidFill>
                <a:srgbClr val="000000"/>
              </a:solidFill>
              <a:uFillTx/>
              <a:latin typeface="Arial"/>
            </a:endParaRPr>
          </a:p>
        </p:txBody>
      </p:sp>
      <p:sp>
        <p:nvSpPr>
          <p:cNvPr id="195" name=""/>
          <p:cNvSpPr txBox="1"/>
          <p:nvPr/>
        </p:nvSpPr>
        <p:spPr>
          <a:xfrm>
            <a:off x="487800" y="4244760"/>
            <a:ext cx="92664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IW</a:t>
            </a:r>
            <a:endParaRPr b="0" lang="en-US" sz="4400" strike="noStrike" u="none">
              <a:solidFill>
                <a:srgbClr val="000000"/>
              </a:solidFill>
              <a:uFillTx/>
              <a:latin typeface="Arial"/>
            </a:endParaRPr>
          </a:p>
        </p:txBody>
      </p:sp>
      <p:sp>
        <p:nvSpPr>
          <p:cNvPr id="196" name=""/>
          <p:cNvSpPr txBox="1"/>
          <p:nvPr/>
        </p:nvSpPr>
        <p:spPr>
          <a:xfrm>
            <a:off x="596160" y="2980440"/>
            <a:ext cx="702000" cy="1340280"/>
          </a:xfrm>
          <a:prstGeom prst="rect">
            <a:avLst/>
          </a:prstGeom>
          <a:noFill/>
          <a:ln w="0">
            <a:noFill/>
          </a:ln>
        </p:spPr>
        <p:txBody>
          <a:bodyPr lIns="90000" rIns="90000" tIns="45000" bIns="45000" anchor="t">
            <a:noAutofit/>
          </a:bodyPr>
          <a:p>
            <a:r>
              <a:rPr b="0" lang="en-US" sz="4400" strike="noStrike" u="none">
                <a:solidFill>
                  <a:srgbClr val="001d56"/>
                </a:solidFill>
                <a:uFillTx/>
                <a:latin typeface="ArialMT"/>
                <a:ea typeface="ArialMT"/>
              </a:rPr>
              <a:t>I I</a:t>
            </a:r>
            <a:endParaRPr b="0" lang="en-US" sz="4400" strike="noStrike" u="none">
              <a:solidFill>
                <a:srgbClr val="000000"/>
              </a:solidFill>
              <a:uFillTx/>
              <a:latin typeface="Arial"/>
            </a:endParaRPr>
          </a:p>
        </p:txBody>
      </p:sp>
      <p:sp>
        <p:nvSpPr>
          <p:cNvPr id="197" name=""/>
          <p:cNvSpPr txBox="1"/>
          <p:nvPr/>
        </p:nvSpPr>
        <p:spPr>
          <a:xfrm>
            <a:off x="3623760" y="11013480"/>
            <a:ext cx="451440" cy="50900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colorful-colorless</a:t>
            </a:r>
            <a:endParaRPr b="0" lang="en-US" sz="2200" strike="noStrike" u="none">
              <a:solidFill>
                <a:srgbClr val="000000"/>
              </a:solidFill>
              <a:uFillTx/>
              <a:latin typeface="Arial"/>
            </a:endParaRPr>
          </a:p>
        </p:txBody>
      </p:sp>
      <p:sp>
        <p:nvSpPr>
          <p:cNvPr id="198" name=""/>
          <p:cNvSpPr txBox="1"/>
          <p:nvPr/>
        </p:nvSpPr>
        <p:spPr>
          <a:xfrm>
            <a:off x="3819960" y="9985680"/>
            <a:ext cx="451440" cy="290268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warm-cold</a:t>
            </a:r>
            <a:endParaRPr b="0" lang="en-US" sz="2200" strike="noStrike" u="none">
              <a:solidFill>
                <a:srgbClr val="000000"/>
              </a:solidFill>
              <a:uFillTx/>
              <a:latin typeface="Arial"/>
            </a:endParaRPr>
          </a:p>
        </p:txBody>
      </p:sp>
      <p:sp>
        <p:nvSpPr>
          <p:cNvPr id="199" name=""/>
          <p:cNvSpPr txBox="1"/>
          <p:nvPr/>
        </p:nvSpPr>
        <p:spPr>
          <a:xfrm>
            <a:off x="4440240" y="10042920"/>
            <a:ext cx="451440" cy="321516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bright-dark</a:t>
            </a:r>
            <a:endParaRPr b="0" lang="en-US" sz="2200" strike="noStrike" u="none">
              <a:solidFill>
                <a:srgbClr val="000000"/>
              </a:solidFill>
              <a:uFillTx/>
              <a:latin typeface="Arial"/>
            </a:endParaRPr>
          </a:p>
        </p:txBody>
      </p:sp>
      <p:sp>
        <p:nvSpPr>
          <p:cNvPr id="200" name=""/>
          <p:cNvSpPr txBox="1"/>
          <p:nvPr/>
        </p:nvSpPr>
        <p:spPr>
          <a:xfrm>
            <a:off x="5457960" y="11340000"/>
            <a:ext cx="451440" cy="50900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acoustic-synthetic</a:t>
            </a:r>
            <a:endParaRPr b="0" lang="en-US" sz="2200" strike="noStrike" u="none">
              <a:solidFill>
                <a:srgbClr val="000000"/>
              </a:solidFill>
              <a:uFillTx/>
              <a:latin typeface="Arial"/>
            </a:endParaRPr>
          </a:p>
        </p:txBody>
      </p:sp>
      <p:sp>
        <p:nvSpPr>
          <p:cNvPr id="201" name=""/>
          <p:cNvSpPr txBox="1"/>
          <p:nvPr/>
        </p:nvSpPr>
        <p:spPr>
          <a:xfrm>
            <a:off x="6252840" y="10360800"/>
            <a:ext cx="451440" cy="352764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strong-weak</a:t>
            </a:r>
            <a:endParaRPr b="0" lang="en-US" sz="2200" strike="noStrike" u="none">
              <a:solidFill>
                <a:srgbClr val="000000"/>
              </a:solidFill>
              <a:uFillTx/>
              <a:latin typeface="Arial"/>
            </a:endParaRPr>
          </a:p>
        </p:txBody>
      </p:sp>
      <p:sp>
        <p:nvSpPr>
          <p:cNvPr id="202" name=""/>
          <p:cNvSpPr txBox="1"/>
          <p:nvPr/>
        </p:nvSpPr>
        <p:spPr>
          <a:xfrm>
            <a:off x="5475960" y="9794880"/>
            <a:ext cx="451440" cy="259020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soft-hard</a:t>
            </a:r>
            <a:endParaRPr b="0" lang="en-US" sz="2200" strike="noStrike" u="none">
              <a:solidFill>
                <a:srgbClr val="000000"/>
              </a:solidFill>
              <a:uFillTx/>
              <a:latin typeface="Arial"/>
            </a:endParaRPr>
          </a:p>
        </p:txBody>
      </p:sp>
      <p:sp>
        <p:nvSpPr>
          <p:cNvPr id="203" name=""/>
          <p:cNvSpPr txBox="1"/>
          <p:nvPr/>
        </p:nvSpPr>
        <p:spPr>
          <a:xfrm>
            <a:off x="6651720" y="9894960"/>
            <a:ext cx="451440" cy="2902680"/>
          </a:xfrm>
          <a:prstGeom prst="rect">
            <a:avLst/>
          </a:prstGeom>
          <a:noFill/>
          <a:ln w="0">
            <a:noFill/>
          </a:ln>
        </p:spPr>
        <p:txBody>
          <a:bodyPr lIns="90000" rIns="90000" tIns="45000" bIns="45000" anchor="t">
            <a:noAutofit/>
          </a:bodyPr>
          <a:p>
            <a:r>
              <a:rPr b="0" lang="en-US" sz="2200" strike="noStrike" u="none">
                <a:solidFill>
                  <a:srgbClr val="000000"/>
                </a:solidFill>
                <a:uFillTx/>
                <a:latin typeface="ArialMT"/>
                <a:ea typeface="ArialMT"/>
              </a:rPr>
              <a:t>empty-full</a:t>
            </a:r>
            <a:endParaRPr b="0" lang="en-US" sz="2200" strike="noStrike" u="none">
              <a:solidFill>
                <a:srgbClr val="000000"/>
              </a:solidFill>
              <a:uFillTx/>
              <a:latin typeface="Arial"/>
            </a:endParaRPr>
          </a:p>
        </p:txBody>
      </p:sp>
      <p:sp>
        <p:nvSpPr>
          <p:cNvPr id="204" name=""/>
          <p:cNvSpPr txBox="1"/>
          <p:nvPr/>
        </p:nvSpPr>
        <p:spPr>
          <a:xfrm>
            <a:off x="7042320" y="10055520"/>
            <a:ext cx="686520" cy="1903320"/>
          </a:xfrm>
          <a:prstGeom prst="rect">
            <a:avLst/>
          </a:prstGeom>
          <a:noFill/>
          <a:ln w="0">
            <a:noFill/>
          </a:ln>
        </p:spPr>
        <p:txBody>
          <a:bodyPr lIns="90000" rIns="90000" tIns="45000" bIns="45000" anchor="t">
            <a:noAutofit/>
          </a:bodyPr>
          <a:p>
            <a:pPr marL="57960" indent="57960">
              <a:lnSpc>
                <a:spcPct val="70000"/>
              </a:lnSpc>
            </a:pPr>
            <a:r>
              <a:rPr b="0" lang="en-US" sz="2200" strike="noStrike" u="none">
                <a:solidFill>
                  <a:srgbClr val="000000"/>
                </a:solidFill>
                <a:uFillTx/>
                <a:latin typeface="ArialMT"/>
                <a:ea typeface="ArialMT"/>
              </a:rPr>
              <a:t>h.energy-</a:t>
            </a:r>
            <a:endParaRPr b="0" lang="en-US" sz="2200" strike="noStrike" u="none">
              <a:solidFill>
                <a:srgbClr val="000000"/>
              </a:solidFill>
              <a:uFillTx/>
              <a:latin typeface="Arial"/>
            </a:endParaRPr>
          </a:p>
          <a:p>
            <a:r>
              <a:rPr b="0" lang="en-US" sz="2200" strike="noStrike" u="none">
                <a:solidFill>
                  <a:srgbClr val="000000"/>
                </a:solidFill>
                <a:uFillTx/>
                <a:latin typeface="ArialMT"/>
                <a:ea typeface="ArialMT"/>
              </a:rPr>
              <a:t>l.energy</a:t>
            </a:r>
            <a:endParaRPr b="0" lang="en-US" sz="2200" strike="noStrike" u="none">
              <a:solidFill>
                <a:srgbClr val="000000"/>
              </a:solidFill>
              <a:uFillTx/>
              <a:latin typeface="Arial"/>
            </a:endParaRPr>
          </a:p>
        </p:txBody>
      </p:sp>
      <p:sp>
        <p:nvSpPr>
          <p:cNvPr id="205" name=""/>
          <p:cNvSpPr txBox="1"/>
          <p:nvPr/>
        </p:nvSpPr>
        <p:spPr>
          <a:xfrm>
            <a:off x="3594240" y="2474640"/>
            <a:ext cx="2438280" cy="487800"/>
          </a:xfrm>
          <a:prstGeom prst="rect">
            <a:avLst/>
          </a:prstGeom>
          <a:noFill/>
          <a:ln w="0">
            <a:noFill/>
          </a:ln>
        </p:spPr>
        <p:txBody>
          <a:bodyPr lIns="90000" rIns="90000" tIns="45000" bIns="45000" anchor="t">
            <a:normAutofit fontScale="92500" lnSpcReduction="9999"/>
          </a:bodyPr>
          <a:p>
            <a:r>
              <a:rPr b="1" lang="en-US" sz="3400" strike="noStrike" u="none">
                <a:solidFill>
                  <a:srgbClr val="000000"/>
                </a:solidFill>
                <a:uFillTx/>
                <a:latin typeface="GillSans"/>
                <a:ea typeface="GillSans"/>
              </a:rPr>
              <a:t>Activity</a:t>
            </a:r>
            <a:r>
              <a:rPr b="1" lang="en-US" sz="3400" strike="noStrike" u="none">
                <a:solidFill>
                  <a:srgbClr val="b82c5d"/>
                </a:solidFill>
                <a:uFillTx/>
                <a:latin typeface="GillSans"/>
                <a:ea typeface="GillSans"/>
              </a:rPr>
              <a:t> </a:t>
            </a:r>
            <a:endParaRPr b="0" lang="en-US" sz="3400" strike="noStrike" u="none">
              <a:solidFill>
                <a:srgbClr val="000000"/>
              </a:solidFill>
              <a:uFillTx/>
              <a:latin typeface="Arial"/>
            </a:endParaRPr>
          </a:p>
        </p:txBody>
      </p:sp>
      <p:sp>
        <p:nvSpPr>
          <p:cNvPr id="206" name=""/>
          <p:cNvSpPr txBox="1"/>
          <p:nvPr/>
        </p:nvSpPr>
        <p:spPr>
          <a:xfrm>
            <a:off x="9193680" y="7260840"/>
            <a:ext cx="2485080" cy="153540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Low Activity</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Scores</a:t>
            </a:r>
            <a:endParaRPr b="0" lang="en-US" sz="3400" strike="noStrike" u="none">
              <a:solidFill>
                <a:srgbClr val="000000"/>
              </a:solidFill>
              <a:uFillTx/>
              <a:latin typeface="Arial"/>
            </a:endParaRPr>
          </a:p>
        </p:txBody>
      </p:sp>
      <p:sp>
        <p:nvSpPr>
          <p:cNvPr id="207" name=""/>
          <p:cNvSpPr txBox="1"/>
          <p:nvPr/>
        </p:nvSpPr>
        <p:spPr>
          <a:xfrm>
            <a:off x="9211680" y="2347920"/>
            <a:ext cx="2581200" cy="153540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High Activity</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Scores</a:t>
            </a:r>
            <a:endParaRPr b="0" lang="en-US" sz="3400" strike="noStrike" u="none">
              <a:solidFill>
                <a:srgbClr val="000000"/>
              </a:solidFill>
              <a:uFillTx/>
              <a:latin typeface="Arial"/>
            </a:endParaRPr>
          </a:p>
        </p:txBody>
      </p:sp>
      <p:sp>
        <p:nvSpPr>
          <p:cNvPr id="208" name=""/>
          <p:cNvSpPr/>
          <p:nvPr/>
        </p:nvSpPr>
        <p:spPr>
          <a:xfrm flipH="1" flipV="1">
            <a:off x="10458000" y="3459960"/>
            <a:ext cx="34200" cy="3674880"/>
          </a:xfrm>
          <a:prstGeom prst="line">
            <a:avLst/>
          </a:prstGeom>
          <a:ln cap="rnd" w="304920">
            <a:solidFill>
              <a:srgbClr val="b51a00"/>
            </a:solidFill>
            <a:round/>
            <a:tailEnd len="med" type="triangle" w="med"/>
          </a:ln>
        </p:spPr>
        <p:style>
          <a:lnRef idx="0"/>
          <a:fillRef idx="0"/>
          <a:effectRef idx="0"/>
          <a:fontRef idx="minor"/>
        </p:style>
        <p:txBody>
          <a:bodyPr lIns="242280" rIns="242280" tIns="197280" bIns="197280" anchor="t">
            <a:noAutofit/>
          </a:bodyPr>
          <a:p>
            <a:endParaRPr b="0" lang="en-US" sz="1800" strike="noStrike" u="none">
              <a:solidFill>
                <a:srgbClr val="000000"/>
              </a:solidFill>
              <a:uFillTx/>
              <a:latin typeface="Arial"/>
            </a:endParaRPr>
          </a:p>
        </p:txBody>
      </p:sp>
      <p:pic>
        <p:nvPicPr>
          <p:cNvPr id="209" name="" descr=""/>
          <p:cNvPicPr/>
          <p:nvPr/>
        </p:nvPicPr>
        <p:blipFill>
          <a:blip r:embed="rId2"/>
          <a:stretch/>
        </p:blipFill>
        <p:spPr>
          <a:xfrm>
            <a:off x="8705880" y="7351200"/>
            <a:ext cx="433440" cy="433440"/>
          </a:xfrm>
          <a:prstGeom prst="rect">
            <a:avLst/>
          </a:prstGeom>
          <a:ln w="0">
            <a:noFill/>
          </a:ln>
        </p:spPr>
      </p:pic>
      <p:pic>
        <p:nvPicPr>
          <p:cNvPr id="210" name="" descr=""/>
          <p:cNvPicPr/>
          <p:nvPr/>
        </p:nvPicPr>
        <p:blipFill>
          <a:blip r:embed="rId3"/>
          <a:stretch/>
        </p:blipFill>
        <p:spPr>
          <a:xfrm>
            <a:off x="8687880" y="2601000"/>
            <a:ext cx="433440" cy="433440"/>
          </a:xfrm>
          <a:prstGeom prst="rect">
            <a:avLst/>
          </a:prstGeom>
          <a:ln w="0">
            <a:noFill/>
          </a:ln>
        </p:spPr>
      </p:pic>
      <p:sp>
        <p:nvSpPr>
          <p:cNvPr id="211" name=""/>
          <p:cNvSpPr/>
          <p:nvPr/>
        </p:nvSpPr>
        <p:spPr>
          <a:xfrm>
            <a:off x="4100040" y="2980440"/>
            <a:ext cx="1878840" cy="4281120"/>
          </a:xfrm>
          <a:custGeom>
            <a:avLst/>
            <a:gdLst/>
            <a:ahLst/>
            <a:rect l="0" t="0" r="r" b="b"/>
            <a:pathLst>
              <a:path w="5219" h="11892">
                <a:moveTo>
                  <a:pt x="4467" y="0"/>
                </a:moveTo>
                <a:cubicBezTo>
                  <a:pt x="4968" y="0"/>
                  <a:pt x="5219" y="251"/>
                  <a:pt x="5219" y="752"/>
                </a:cubicBezTo>
                <a:lnTo>
                  <a:pt x="5219" y="11140"/>
                </a:lnTo>
                <a:cubicBezTo>
                  <a:pt x="5219" y="11641"/>
                  <a:pt x="4968" y="11892"/>
                  <a:pt x="4467" y="11892"/>
                </a:cubicBezTo>
                <a:lnTo>
                  <a:pt x="752" y="11892"/>
                </a:lnTo>
                <a:cubicBezTo>
                  <a:pt x="251" y="11892"/>
                  <a:pt x="0" y="11641"/>
                  <a:pt x="0" y="11140"/>
                </a:cubicBezTo>
                <a:lnTo>
                  <a:pt x="0" y="752"/>
                </a:lnTo>
                <a:cubicBezTo>
                  <a:pt x="0" y="251"/>
                  <a:pt x="251" y="0"/>
                  <a:pt x="752" y="0"/>
                </a:cubicBezTo>
                <a:lnTo>
                  <a:pt x="4467" y="0"/>
                </a:lnTo>
                <a:close/>
              </a:path>
            </a:pathLst>
          </a:custGeom>
          <a:noFill/>
          <a:ln w="50760">
            <a:solidFill>
              <a:srgbClr val="000000"/>
            </a:solidFill>
            <a:round/>
          </a:ln>
        </p:spPr>
        <p:txBody>
          <a:bodyPr lIns="115200" rIns="115200" tIns="70200" bIns="70200" anchor="t">
            <a:noAutofit/>
          </a:bodyPr>
          <a:p>
            <a:endParaRPr b="0" lang="en-US" sz="1800" strike="noStrike" u="none">
              <a:solidFill>
                <a:srgbClr val="000000"/>
              </a:solidFill>
              <a:uFillTx/>
              <a:latin typeface="Arial"/>
            </a:endParaRPr>
          </a:p>
        </p:txBody>
      </p:sp>
      <p:sp>
        <p:nvSpPr>
          <p:cNvPr id="212" name=""/>
          <p:cNvSpPr/>
          <p:nvPr/>
        </p:nvSpPr>
        <p:spPr>
          <a:xfrm>
            <a:off x="6520320" y="2980440"/>
            <a:ext cx="614520" cy="4281120"/>
          </a:xfrm>
          <a:custGeom>
            <a:avLst/>
            <a:gdLst/>
            <a:ahLst/>
            <a:rect l="0" t="0" r="r" b="b"/>
            <a:pathLst>
              <a:path w="1707" h="11892">
                <a:moveTo>
                  <a:pt x="954" y="0"/>
                </a:moveTo>
                <a:cubicBezTo>
                  <a:pt x="1456" y="0"/>
                  <a:pt x="1707" y="251"/>
                  <a:pt x="1707" y="752"/>
                </a:cubicBezTo>
                <a:lnTo>
                  <a:pt x="1707" y="11140"/>
                </a:lnTo>
                <a:cubicBezTo>
                  <a:pt x="1707" y="11641"/>
                  <a:pt x="1456" y="11892"/>
                  <a:pt x="954" y="11892"/>
                </a:cubicBezTo>
                <a:lnTo>
                  <a:pt x="753" y="11892"/>
                </a:lnTo>
                <a:cubicBezTo>
                  <a:pt x="251" y="11892"/>
                  <a:pt x="0" y="11641"/>
                  <a:pt x="0" y="11140"/>
                </a:cubicBezTo>
                <a:lnTo>
                  <a:pt x="0" y="752"/>
                </a:lnTo>
                <a:cubicBezTo>
                  <a:pt x="0" y="251"/>
                  <a:pt x="251" y="0"/>
                  <a:pt x="753" y="0"/>
                </a:cubicBezTo>
                <a:lnTo>
                  <a:pt x="954" y="0"/>
                </a:lnTo>
                <a:close/>
              </a:path>
            </a:pathLst>
          </a:custGeom>
          <a:noFill/>
          <a:ln w="50760">
            <a:solidFill>
              <a:srgbClr val="000000"/>
            </a:solidFill>
            <a:round/>
          </a:ln>
        </p:spPr>
        <p:txBody>
          <a:bodyPr lIns="115200" rIns="115200" tIns="70200" bIns="702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
          <p:cNvSpPr txBox="1"/>
          <p:nvPr/>
        </p:nvSpPr>
        <p:spPr>
          <a:xfrm>
            <a:off x="1270080" y="3225960"/>
            <a:ext cx="10464840" cy="3301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Why do we like </a:t>
            </a:r>
            <a:endParaRPr b="0" lang="en-US" sz="8000" strike="noStrike" u="none">
              <a:solidFill>
                <a:srgbClr val="000000"/>
              </a:solidFill>
              <a:uFillTx/>
              <a:latin typeface="Arial"/>
            </a:endParaRPr>
          </a:p>
          <a:p>
            <a:pPr algn="ctr"/>
            <a:r>
              <a:rPr b="0" lang="en-US" sz="8000" strike="noStrike" u="none">
                <a:solidFill>
                  <a:srgbClr val="000000"/>
                </a:solidFill>
                <a:uFillTx/>
                <a:latin typeface="Helvetica-Light"/>
                <a:ea typeface="Helvetica-Light"/>
              </a:rPr>
              <a:t>what we like</a:t>
            </a:r>
            <a:endParaRPr b="0" lang="en-US" sz="8000" strike="noStrike" u="none">
              <a:solidFill>
                <a:srgbClr val="000000"/>
              </a:solidFill>
              <a:uFillTx/>
              <a:latin typeface="Arial"/>
            </a:endParaRPr>
          </a:p>
        </p:txBody>
      </p:sp>
      <p:sp>
        <p:nvSpPr>
          <p:cNvPr id="44" name=""/>
          <p:cNvSpPr txBox="1"/>
          <p:nvPr/>
        </p:nvSpPr>
        <p:spPr>
          <a:xfrm>
            <a:off x="1270080" y="5035680"/>
            <a:ext cx="10464840" cy="1130400"/>
          </a:xfrm>
          <a:prstGeom prst="rect">
            <a:avLst/>
          </a:prstGeom>
          <a:noFill/>
          <a:ln w="0">
            <a:noFill/>
          </a:ln>
        </p:spPr>
        <p:txBody>
          <a:bodyPr lIns="90000" rIns="90000" tIns="45000" bIns="45000" anchor="t">
            <a:normAutofit/>
          </a:bodyPr>
          <a:p>
            <a:r>
              <a:rPr b="0" lang="en-US" sz="3200" strike="noStrike" u="none">
                <a:solidFill>
                  <a:srgbClr val="000000"/>
                </a:solidFill>
                <a:uFillTx/>
                <a:latin typeface="Helvetica-Light"/>
                <a:ea typeface="Helvetica-Light"/>
              </a:rPr>
              <a:t>An Interdisciplinary Approach</a:t>
            </a:r>
            <a:endParaRPr b="0" lang="en-US" sz="3200" strike="noStrike" u="none">
              <a:solidFill>
                <a:srgbClr val="000000"/>
              </a:solidFill>
              <a:uFillTx/>
              <a:latin typeface="Arial"/>
            </a:endParaRPr>
          </a:p>
        </p:txBody>
      </p:sp>
      <p:pic>
        <p:nvPicPr>
          <p:cNvPr id="45" name="" descr=""/>
          <p:cNvPicPr/>
          <p:nvPr/>
        </p:nvPicPr>
        <p:blipFill>
          <a:blip r:embed="rId1"/>
          <a:stretch/>
        </p:blipFill>
        <p:spPr>
          <a:xfrm>
            <a:off x="3912120" y="3426120"/>
            <a:ext cx="5180760" cy="2901240"/>
          </a:xfrm>
          <a:prstGeom prst="rect">
            <a:avLst/>
          </a:prstGeom>
          <a:ln w="0">
            <a:noFill/>
          </a:ln>
        </p:spPr>
      </p:pic>
      <p:pic>
        <p:nvPicPr>
          <p:cNvPr id="46" name="" descr=""/>
          <p:cNvPicPr/>
          <p:nvPr/>
        </p:nvPicPr>
        <p:blipFill>
          <a:blip r:embed="rId2"/>
          <a:stretch/>
        </p:blipFill>
        <p:spPr>
          <a:xfrm>
            <a:off x="9698400" y="6424560"/>
            <a:ext cx="2857680" cy="2857680"/>
          </a:xfrm>
          <a:prstGeom prst="rect">
            <a:avLst/>
          </a:prstGeom>
          <a:ln w="0">
            <a:noFill/>
          </a:ln>
        </p:spPr>
      </p:pic>
      <p:grpSp>
        <p:nvGrpSpPr>
          <p:cNvPr id="47" name=""/>
          <p:cNvGrpSpPr/>
          <p:nvPr/>
        </p:nvGrpSpPr>
        <p:grpSpPr>
          <a:xfrm>
            <a:off x="907200" y="343440"/>
            <a:ext cx="2349720" cy="3614040"/>
            <a:chOff x="907200" y="343440"/>
            <a:chExt cx="2349720" cy="3614040"/>
          </a:xfrm>
        </p:grpSpPr>
        <p:pic>
          <p:nvPicPr>
            <p:cNvPr id="48" name="" descr=""/>
            <p:cNvPicPr/>
            <p:nvPr/>
          </p:nvPicPr>
          <p:blipFill>
            <a:blip r:embed="rId3"/>
            <a:stretch/>
          </p:blipFill>
          <p:spPr>
            <a:xfrm>
              <a:off x="907200" y="740160"/>
              <a:ext cx="1640160" cy="3217320"/>
            </a:xfrm>
            <a:prstGeom prst="rect">
              <a:avLst/>
            </a:prstGeom>
            <a:ln w="25560">
              <a:solidFill>
                <a:srgbClr val="000000"/>
              </a:solidFill>
              <a:miter/>
            </a:ln>
          </p:spPr>
        </p:pic>
        <p:pic>
          <p:nvPicPr>
            <p:cNvPr id="49" name="" descr=""/>
            <p:cNvPicPr/>
            <p:nvPr/>
          </p:nvPicPr>
          <p:blipFill>
            <a:blip r:embed="rId4"/>
            <a:stretch/>
          </p:blipFill>
          <p:spPr>
            <a:xfrm>
              <a:off x="2254680" y="343440"/>
              <a:ext cx="1002240" cy="887040"/>
            </a:xfrm>
            <a:prstGeom prst="rect">
              <a:avLst/>
            </a:prstGeom>
            <a:ln w="0">
              <a:noFill/>
            </a:ln>
          </p:spPr>
        </p:pic>
      </p:grpSp>
      <p:sp>
        <p:nvSpPr>
          <p:cNvPr id="50" name=""/>
          <p:cNvSpPr txBox="1"/>
          <p:nvPr/>
        </p:nvSpPr>
        <p:spPr>
          <a:xfrm>
            <a:off x="4391640" y="1364400"/>
            <a:ext cx="422136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Polyphonic Timbre</a:t>
            </a:r>
            <a:endParaRPr b="0" lang="en-US" sz="3600" strike="noStrike" u="none">
              <a:solidFill>
                <a:srgbClr val="000000"/>
              </a:solidFill>
              <a:uFillTx/>
              <a:latin typeface="Arial"/>
            </a:endParaRPr>
          </a:p>
        </p:txBody>
      </p:sp>
      <p:sp>
        <p:nvSpPr>
          <p:cNvPr id="51" name=""/>
          <p:cNvSpPr txBox="1"/>
          <p:nvPr/>
        </p:nvSpPr>
        <p:spPr>
          <a:xfrm>
            <a:off x="4984920" y="2288880"/>
            <a:ext cx="303516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Global sound</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
          <p:cNvSpPr txBox="1"/>
          <p:nvPr/>
        </p:nvSpPr>
        <p:spPr>
          <a:xfrm>
            <a:off x="952560" y="-2772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Acoustic Feature Correlation</a:t>
            </a:r>
            <a:endParaRPr b="0" lang="en-US" sz="8000" strike="noStrike" u="none">
              <a:solidFill>
                <a:srgbClr val="000000"/>
              </a:solidFill>
              <a:uFillTx/>
              <a:latin typeface="Arial"/>
            </a:endParaRPr>
          </a:p>
        </p:txBody>
      </p:sp>
      <p:pic>
        <p:nvPicPr>
          <p:cNvPr id="214" name="" descr=""/>
          <p:cNvPicPr/>
          <p:nvPr/>
        </p:nvPicPr>
        <p:blipFill>
          <a:blip r:embed="rId1"/>
          <a:stretch/>
        </p:blipFill>
        <p:spPr>
          <a:xfrm>
            <a:off x="-126360" y="2420280"/>
            <a:ext cx="12318480" cy="4894920"/>
          </a:xfrm>
          <a:prstGeom prst="rect">
            <a:avLst/>
          </a:prstGeom>
          <a:ln w="0">
            <a:noFill/>
          </a:ln>
        </p:spPr>
      </p:pic>
      <p:pic>
        <p:nvPicPr>
          <p:cNvPr id="215" name="" descr=""/>
          <p:cNvPicPr/>
          <p:nvPr/>
        </p:nvPicPr>
        <p:blipFill>
          <a:blip r:embed="rId2"/>
          <a:stretch/>
        </p:blipFill>
        <p:spPr>
          <a:xfrm>
            <a:off x="-126360" y="2420280"/>
            <a:ext cx="12318480" cy="4894920"/>
          </a:xfrm>
          <a:prstGeom prst="rect">
            <a:avLst/>
          </a:prstGeom>
          <a:ln w="0">
            <a:noFill/>
          </a:ln>
        </p:spPr>
      </p:pic>
      <p:sp>
        <p:nvSpPr>
          <p:cNvPr id="216" name=""/>
          <p:cNvSpPr txBox="1"/>
          <p:nvPr/>
        </p:nvSpPr>
        <p:spPr>
          <a:xfrm>
            <a:off x="1982160" y="8224920"/>
            <a:ext cx="451440" cy="102780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ZCR</a:t>
            </a:r>
            <a:endParaRPr b="0" lang="en-US" sz="2200" strike="noStrike" u="none">
              <a:solidFill>
                <a:srgbClr val="000000"/>
              </a:solidFill>
              <a:uFillTx/>
              <a:latin typeface="Arial"/>
            </a:endParaRPr>
          </a:p>
        </p:txBody>
      </p:sp>
      <p:sp>
        <p:nvSpPr>
          <p:cNvPr id="217" name=""/>
          <p:cNvSpPr txBox="1"/>
          <p:nvPr/>
        </p:nvSpPr>
        <p:spPr>
          <a:xfrm>
            <a:off x="2760480" y="9030600"/>
            <a:ext cx="451440" cy="259020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Centroid</a:t>
            </a:r>
            <a:endParaRPr b="0" lang="en-US" sz="2200" strike="noStrike" u="none">
              <a:solidFill>
                <a:srgbClr val="000000"/>
              </a:solidFill>
              <a:uFillTx/>
              <a:latin typeface="Arial"/>
            </a:endParaRPr>
          </a:p>
        </p:txBody>
      </p:sp>
      <p:sp>
        <p:nvSpPr>
          <p:cNvPr id="218" name=""/>
          <p:cNvSpPr/>
          <p:nvPr/>
        </p:nvSpPr>
        <p:spPr>
          <a:xfrm>
            <a:off x="1327320" y="6188040"/>
            <a:ext cx="776880" cy="1987920"/>
          </a:xfrm>
          <a:custGeom>
            <a:avLst/>
            <a:gdLst/>
            <a:ahLst/>
            <a:rect l="0" t="0" r="r" b="b"/>
            <a:pathLst>
              <a:path w="2158" h="5522">
                <a:moveTo>
                  <a:pt x="0" y="5522"/>
                </a:moveTo>
                <a:lnTo>
                  <a:pt x="0" y="0"/>
                </a:lnTo>
                <a:lnTo>
                  <a:pt x="2158" y="0"/>
                </a:lnTo>
                <a:lnTo>
                  <a:pt x="2158" y="5522"/>
                </a:lnTo>
                <a:lnTo>
                  <a:pt x="0" y="5522"/>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19" name=""/>
          <p:cNvSpPr txBox="1"/>
          <p:nvPr/>
        </p:nvSpPr>
        <p:spPr>
          <a:xfrm>
            <a:off x="1327320" y="8175600"/>
            <a:ext cx="776520" cy="2590200"/>
          </a:xfrm>
          <a:prstGeom prst="rect">
            <a:avLst/>
          </a:prstGeom>
          <a:noFill/>
          <a:ln w="0">
            <a:noFill/>
          </a:ln>
        </p:spPr>
        <p:txBody>
          <a:bodyPr lIns="90000" rIns="90000" tIns="45000" bIns="45000" anchor="t">
            <a:noAutofit/>
          </a:bodyPr>
          <a:p>
            <a:pPr marL="57960" indent="57960" algn="r"/>
            <a:r>
              <a:rPr b="0" lang="en-US" sz="2200" strike="noStrike" u="none">
                <a:solidFill>
                  <a:srgbClr val="000000"/>
                </a:solidFill>
                <a:uFillTx/>
                <a:latin typeface="ArialMT"/>
                <a:ea typeface="ArialMT"/>
              </a:rPr>
              <a:t>H.energy-</a:t>
            </a:r>
            <a:endParaRPr b="0" lang="en-US" sz="2200" strike="noStrike" u="none">
              <a:solidFill>
                <a:srgbClr val="000000"/>
              </a:solidFill>
              <a:uFillTx/>
              <a:latin typeface="Arial"/>
            </a:endParaRPr>
          </a:p>
          <a:p>
            <a:pPr marL="57960" indent="57960" algn="r"/>
            <a:r>
              <a:rPr b="0" lang="en-US" sz="2200" strike="noStrike" u="none">
                <a:solidFill>
                  <a:srgbClr val="000000"/>
                </a:solidFill>
                <a:uFillTx/>
                <a:latin typeface="ArialMT"/>
                <a:ea typeface="ArialMT"/>
              </a:rPr>
              <a:t>L.energy ratio</a:t>
            </a:r>
            <a:endParaRPr b="0" lang="en-US" sz="2200" strike="noStrike" u="none">
              <a:solidFill>
                <a:srgbClr val="000000"/>
              </a:solidFill>
              <a:uFillTx/>
              <a:latin typeface="Arial"/>
            </a:endParaRPr>
          </a:p>
        </p:txBody>
      </p:sp>
      <p:sp>
        <p:nvSpPr>
          <p:cNvPr id="220" name=""/>
          <p:cNvSpPr txBox="1"/>
          <p:nvPr/>
        </p:nvSpPr>
        <p:spPr>
          <a:xfrm>
            <a:off x="4410360" y="8845920"/>
            <a:ext cx="451440" cy="227772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Entropy</a:t>
            </a:r>
            <a:endParaRPr b="0" lang="en-US" sz="2200" strike="noStrike" u="none">
              <a:solidFill>
                <a:srgbClr val="000000"/>
              </a:solidFill>
              <a:uFillTx/>
              <a:latin typeface="Arial"/>
            </a:endParaRPr>
          </a:p>
        </p:txBody>
      </p:sp>
      <p:sp>
        <p:nvSpPr>
          <p:cNvPr id="221" name=""/>
          <p:cNvSpPr txBox="1"/>
          <p:nvPr/>
        </p:nvSpPr>
        <p:spPr>
          <a:xfrm>
            <a:off x="5221440" y="9592200"/>
            <a:ext cx="451440" cy="290268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Roughness</a:t>
            </a:r>
            <a:endParaRPr b="0" lang="en-US" sz="2200" strike="noStrike" u="none">
              <a:solidFill>
                <a:srgbClr val="000000"/>
              </a:solidFill>
              <a:uFillTx/>
              <a:latin typeface="Arial"/>
            </a:endParaRPr>
          </a:p>
        </p:txBody>
      </p:sp>
      <p:sp>
        <p:nvSpPr>
          <p:cNvPr id="222" name=""/>
          <p:cNvSpPr txBox="1"/>
          <p:nvPr/>
        </p:nvSpPr>
        <p:spPr>
          <a:xfrm>
            <a:off x="3902040" y="9093600"/>
            <a:ext cx="451440" cy="227772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Rolloff85</a:t>
            </a:r>
            <a:endParaRPr b="0" lang="en-US" sz="2200" strike="noStrike" u="none">
              <a:solidFill>
                <a:srgbClr val="000000"/>
              </a:solidFill>
              <a:uFillTx/>
              <a:latin typeface="Arial"/>
            </a:endParaRPr>
          </a:p>
        </p:txBody>
      </p:sp>
      <p:sp>
        <p:nvSpPr>
          <p:cNvPr id="223" name=""/>
          <p:cNvSpPr txBox="1"/>
          <p:nvPr/>
        </p:nvSpPr>
        <p:spPr>
          <a:xfrm>
            <a:off x="6303240" y="11214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No.1 flux</a:t>
            </a:r>
            <a:endParaRPr b="0" lang="en-US" sz="2200" strike="noStrike" u="none">
              <a:solidFill>
                <a:srgbClr val="000000"/>
              </a:solidFill>
              <a:uFillTx/>
              <a:latin typeface="Arial"/>
            </a:endParaRPr>
          </a:p>
        </p:txBody>
      </p:sp>
      <p:sp>
        <p:nvSpPr>
          <p:cNvPr id="224" name=""/>
          <p:cNvSpPr txBox="1"/>
          <p:nvPr/>
        </p:nvSpPr>
        <p:spPr>
          <a:xfrm>
            <a:off x="686304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No.2 flux</a:t>
            </a:r>
            <a:endParaRPr b="0" lang="en-US" sz="2200" strike="noStrike" u="none">
              <a:solidFill>
                <a:srgbClr val="000000"/>
              </a:solidFill>
              <a:uFillTx/>
              <a:latin typeface="Arial"/>
            </a:endParaRPr>
          </a:p>
        </p:txBody>
      </p:sp>
      <p:sp>
        <p:nvSpPr>
          <p:cNvPr id="225" name=""/>
          <p:cNvSpPr txBox="1"/>
          <p:nvPr/>
        </p:nvSpPr>
        <p:spPr>
          <a:xfrm>
            <a:off x="744120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No.3 flux</a:t>
            </a:r>
            <a:endParaRPr b="0" lang="en-US" sz="2200" strike="noStrike" u="none">
              <a:solidFill>
                <a:srgbClr val="000000"/>
              </a:solidFill>
              <a:uFillTx/>
              <a:latin typeface="Arial"/>
            </a:endParaRPr>
          </a:p>
        </p:txBody>
      </p:sp>
      <p:sp>
        <p:nvSpPr>
          <p:cNvPr id="226" name=""/>
          <p:cNvSpPr txBox="1"/>
          <p:nvPr/>
        </p:nvSpPr>
        <p:spPr>
          <a:xfrm>
            <a:off x="796500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No.4 flux</a:t>
            </a:r>
            <a:endParaRPr b="0" lang="en-US" sz="2200" strike="noStrike" u="none">
              <a:solidFill>
                <a:srgbClr val="000000"/>
              </a:solidFill>
              <a:uFillTx/>
              <a:latin typeface="Arial"/>
            </a:endParaRPr>
          </a:p>
        </p:txBody>
      </p:sp>
      <p:sp>
        <p:nvSpPr>
          <p:cNvPr id="227" name=""/>
          <p:cNvSpPr txBox="1"/>
          <p:nvPr/>
        </p:nvSpPr>
        <p:spPr>
          <a:xfrm>
            <a:off x="854280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No.5 flux</a:t>
            </a:r>
            <a:endParaRPr b="0" lang="en-US" sz="2200" strike="noStrike" u="none">
              <a:solidFill>
                <a:srgbClr val="000000"/>
              </a:solidFill>
              <a:uFillTx/>
              <a:latin typeface="Arial"/>
            </a:endParaRPr>
          </a:p>
        </p:txBody>
      </p:sp>
      <p:sp>
        <p:nvSpPr>
          <p:cNvPr id="228" name=""/>
          <p:cNvSpPr txBox="1"/>
          <p:nvPr/>
        </p:nvSpPr>
        <p:spPr>
          <a:xfrm>
            <a:off x="913896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No.6 flux</a:t>
            </a:r>
            <a:endParaRPr b="0" lang="en-US" sz="2200" strike="noStrike" u="none">
              <a:solidFill>
                <a:srgbClr val="000000"/>
              </a:solidFill>
              <a:uFillTx/>
              <a:latin typeface="Arial"/>
            </a:endParaRPr>
          </a:p>
        </p:txBody>
      </p:sp>
      <p:sp>
        <p:nvSpPr>
          <p:cNvPr id="229" name=""/>
          <p:cNvSpPr txBox="1"/>
          <p:nvPr/>
        </p:nvSpPr>
        <p:spPr>
          <a:xfrm>
            <a:off x="968076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No.7 flux</a:t>
            </a:r>
            <a:endParaRPr b="0" lang="en-US" sz="2200" strike="noStrike" u="none">
              <a:solidFill>
                <a:srgbClr val="000000"/>
              </a:solidFill>
              <a:uFillTx/>
              <a:latin typeface="Arial"/>
            </a:endParaRPr>
          </a:p>
        </p:txBody>
      </p:sp>
      <p:sp>
        <p:nvSpPr>
          <p:cNvPr id="230" name=""/>
          <p:cNvSpPr txBox="1"/>
          <p:nvPr/>
        </p:nvSpPr>
        <p:spPr>
          <a:xfrm>
            <a:off x="1022292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No.8 flux</a:t>
            </a:r>
            <a:endParaRPr b="0" lang="en-US" sz="2200" strike="noStrike" u="none">
              <a:solidFill>
                <a:srgbClr val="000000"/>
              </a:solidFill>
              <a:uFillTx/>
              <a:latin typeface="Arial"/>
            </a:endParaRPr>
          </a:p>
        </p:txBody>
      </p:sp>
      <p:sp>
        <p:nvSpPr>
          <p:cNvPr id="231" name=""/>
          <p:cNvSpPr txBox="1"/>
          <p:nvPr/>
        </p:nvSpPr>
        <p:spPr>
          <a:xfrm>
            <a:off x="10746720" y="1119564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No.9 flux</a:t>
            </a:r>
            <a:endParaRPr b="0" lang="en-US" sz="2200" strike="noStrike" u="none">
              <a:solidFill>
                <a:srgbClr val="000000"/>
              </a:solidFill>
              <a:uFillTx/>
              <a:latin typeface="Arial"/>
            </a:endParaRPr>
          </a:p>
        </p:txBody>
      </p:sp>
      <p:sp>
        <p:nvSpPr>
          <p:cNvPr id="232" name=""/>
          <p:cNvSpPr txBox="1"/>
          <p:nvPr/>
        </p:nvSpPr>
        <p:spPr>
          <a:xfrm>
            <a:off x="11459160" y="11444400"/>
            <a:ext cx="451440" cy="509004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No.10 flux</a:t>
            </a:r>
            <a:endParaRPr b="0" lang="en-US" sz="2200" strike="noStrike" u="none">
              <a:solidFill>
                <a:srgbClr val="000000"/>
              </a:solidFill>
              <a:uFillTx/>
              <a:latin typeface="Arial"/>
            </a:endParaRPr>
          </a:p>
        </p:txBody>
      </p:sp>
      <p:sp>
        <p:nvSpPr>
          <p:cNvPr id="233" name=""/>
          <p:cNvSpPr/>
          <p:nvPr/>
        </p:nvSpPr>
        <p:spPr>
          <a:xfrm>
            <a:off x="2004840" y="3070440"/>
            <a:ext cx="578520" cy="72720"/>
          </a:xfrm>
          <a:custGeom>
            <a:avLst/>
            <a:gdLst/>
            <a:ahLst/>
            <a:rect l="0" t="0" r="r" b="b"/>
            <a:pathLst>
              <a:path w="1607" h="202">
                <a:moveTo>
                  <a:pt x="0" y="0"/>
                </a:moveTo>
                <a:lnTo>
                  <a:pt x="1607" y="0"/>
                </a:lnTo>
                <a:lnTo>
                  <a:pt x="1607" y="202"/>
                </a:lnTo>
                <a:lnTo>
                  <a:pt x="0" y="202"/>
                </a:lnTo>
                <a:lnTo>
                  <a:pt x="0" y="0"/>
                </a:lnTo>
                <a:close/>
              </a:path>
            </a:pathLst>
          </a:custGeom>
          <a:solidFill>
            <a:srgbClr val="0332ff"/>
          </a:solidFill>
          <a:ln w="3240">
            <a:solidFill>
              <a:srgbClr val="000000"/>
            </a:solidFill>
            <a:round/>
          </a:ln>
        </p:spPr>
        <p:txBody>
          <a:bodyPr tIns="26280" bIns="26280" anchor="t">
            <a:noAutofit/>
          </a:bodyPr>
          <a:p>
            <a:endParaRPr b="0" lang="en-US" sz="1800" strike="noStrike" u="none">
              <a:solidFill>
                <a:srgbClr val="ffffff"/>
              </a:solidFill>
              <a:uFillTx/>
              <a:latin typeface="Arial"/>
            </a:endParaRPr>
          </a:p>
        </p:txBody>
      </p:sp>
      <p:sp>
        <p:nvSpPr>
          <p:cNvPr id="234" name=""/>
          <p:cNvSpPr txBox="1"/>
          <p:nvPr/>
        </p:nvSpPr>
        <p:spPr>
          <a:xfrm>
            <a:off x="2583000" y="2835720"/>
            <a:ext cx="58176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I I</a:t>
            </a:r>
            <a:endParaRPr b="0" lang="en-US" sz="3400" strike="noStrike" u="none">
              <a:solidFill>
                <a:srgbClr val="000000"/>
              </a:solidFill>
              <a:uFillTx/>
              <a:latin typeface="Arial"/>
            </a:endParaRPr>
          </a:p>
        </p:txBody>
      </p:sp>
      <p:sp>
        <p:nvSpPr>
          <p:cNvPr id="235" name=""/>
          <p:cNvSpPr txBox="1"/>
          <p:nvPr/>
        </p:nvSpPr>
        <p:spPr>
          <a:xfrm>
            <a:off x="4118040" y="2835720"/>
            <a:ext cx="87048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I W</a:t>
            </a:r>
            <a:endParaRPr b="0" lang="en-US" sz="3400" strike="noStrike" u="none">
              <a:solidFill>
                <a:srgbClr val="000000"/>
              </a:solidFill>
              <a:uFillTx/>
              <a:latin typeface="Arial"/>
            </a:endParaRPr>
          </a:p>
        </p:txBody>
      </p:sp>
      <p:sp>
        <p:nvSpPr>
          <p:cNvPr id="236" name=""/>
          <p:cNvSpPr txBox="1"/>
          <p:nvPr/>
        </p:nvSpPr>
        <p:spPr>
          <a:xfrm>
            <a:off x="7495920" y="2835720"/>
            <a:ext cx="87048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W I</a:t>
            </a:r>
            <a:endParaRPr b="0" lang="en-US" sz="3400" strike="noStrike" u="none">
              <a:solidFill>
                <a:srgbClr val="000000"/>
              </a:solidFill>
              <a:uFillTx/>
              <a:latin typeface="Arial"/>
            </a:endParaRPr>
          </a:p>
        </p:txBody>
      </p:sp>
      <p:sp>
        <p:nvSpPr>
          <p:cNvPr id="237" name=""/>
          <p:cNvSpPr txBox="1"/>
          <p:nvPr/>
        </p:nvSpPr>
        <p:spPr>
          <a:xfrm>
            <a:off x="9139680" y="2835720"/>
            <a:ext cx="115920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W W</a:t>
            </a:r>
            <a:endParaRPr b="0" lang="en-US" sz="3400" strike="noStrike" u="none">
              <a:solidFill>
                <a:srgbClr val="000000"/>
              </a:solidFill>
              <a:uFillTx/>
              <a:latin typeface="Arial"/>
            </a:endParaRPr>
          </a:p>
        </p:txBody>
      </p:sp>
      <p:sp>
        <p:nvSpPr>
          <p:cNvPr id="238" name=""/>
          <p:cNvSpPr/>
          <p:nvPr/>
        </p:nvSpPr>
        <p:spPr>
          <a:xfrm>
            <a:off x="3504960" y="3121200"/>
            <a:ext cx="601560" cy="0"/>
          </a:xfrm>
          <a:prstGeom prst="line">
            <a:avLst/>
          </a:prstGeom>
          <a:ln w="88920">
            <a:solidFill>
              <a:srgbClr val="0332ff"/>
            </a:solidFill>
            <a:custDash>
              <a:ds d="200000" sp="200000"/>
              <a:ds d="200000" sp="200000"/>
            </a:custDash>
            <a:roun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239" name=""/>
          <p:cNvSpPr/>
          <p:nvPr/>
        </p:nvSpPr>
        <p:spPr>
          <a:xfrm>
            <a:off x="6917760" y="3106800"/>
            <a:ext cx="578520" cy="72720"/>
          </a:xfrm>
          <a:custGeom>
            <a:avLst/>
            <a:gdLst/>
            <a:ahLst/>
            <a:rect l="0" t="0" r="r" b="b"/>
            <a:pathLst>
              <a:path w="1607" h="202">
                <a:moveTo>
                  <a:pt x="0" y="0"/>
                </a:moveTo>
                <a:lnTo>
                  <a:pt x="1607" y="0"/>
                </a:lnTo>
                <a:lnTo>
                  <a:pt x="1607" y="202"/>
                </a:lnTo>
                <a:lnTo>
                  <a:pt x="0" y="202"/>
                </a:lnTo>
                <a:lnTo>
                  <a:pt x="0" y="0"/>
                </a:lnTo>
                <a:close/>
              </a:path>
            </a:pathLst>
          </a:custGeom>
          <a:solidFill>
            <a:srgbClr val="b51a00"/>
          </a:solidFill>
          <a:ln w="3240">
            <a:solidFill>
              <a:srgbClr val="b51a00"/>
            </a:solidFill>
            <a:round/>
          </a:ln>
        </p:spPr>
        <p:txBody>
          <a:bodyPr tIns="26280" bIns="26280" anchor="t">
            <a:noAutofit/>
          </a:bodyPr>
          <a:p>
            <a:endParaRPr b="0" lang="en-US" sz="1800" strike="noStrike" u="none">
              <a:solidFill>
                <a:srgbClr val="ffffff"/>
              </a:solidFill>
              <a:uFillTx/>
              <a:latin typeface="Arial"/>
            </a:endParaRPr>
          </a:p>
        </p:txBody>
      </p:sp>
      <p:sp>
        <p:nvSpPr>
          <p:cNvPr id="240" name=""/>
          <p:cNvSpPr/>
          <p:nvPr/>
        </p:nvSpPr>
        <p:spPr>
          <a:xfrm>
            <a:off x="8579520" y="3135240"/>
            <a:ext cx="601560" cy="0"/>
          </a:xfrm>
          <a:prstGeom prst="line">
            <a:avLst/>
          </a:prstGeom>
          <a:ln w="88920">
            <a:solidFill>
              <a:srgbClr val="b51a00"/>
            </a:solidFill>
            <a:custDash>
              <a:ds d="200000" sp="200000"/>
              <a:ds d="200000" sp="200000"/>
            </a:custDash>
            <a:roun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241" name=""/>
          <p:cNvSpPr txBox="1"/>
          <p:nvPr/>
        </p:nvSpPr>
        <p:spPr>
          <a:xfrm>
            <a:off x="3576240" y="2041200"/>
            <a:ext cx="4894920" cy="632160"/>
          </a:xfrm>
          <a:prstGeom prst="rect">
            <a:avLst/>
          </a:prstGeom>
          <a:noFill/>
          <a:ln w="0">
            <a:noFill/>
          </a:ln>
        </p:spPr>
        <p:txBody>
          <a:bodyPr lIns="90000" rIns="90000" tIns="45000" bIns="45000" anchor="t">
            <a:noAutofit/>
          </a:bodyPr>
          <a:p>
            <a:pPr marL="57960" indent="57960" algn="ctr"/>
            <a:r>
              <a:rPr b="0" lang="en-US" sz="3400" strike="noStrike" u="none">
                <a:solidFill>
                  <a:srgbClr val="000000"/>
                </a:solidFill>
                <a:uFillTx/>
                <a:latin typeface="ArialMT"/>
                <a:ea typeface="ArialMT"/>
              </a:rPr>
              <a:t>Brightness</a:t>
            </a:r>
            <a:endParaRPr b="0" lang="en-US" sz="3400" strike="noStrike" u="none">
              <a:solidFill>
                <a:srgbClr val="000000"/>
              </a:solidFill>
              <a:uFillTx/>
              <a:latin typeface="Arial"/>
            </a:endParaRPr>
          </a:p>
        </p:txBody>
      </p:sp>
      <p:sp>
        <p:nvSpPr>
          <p:cNvPr id="242" name=""/>
          <p:cNvSpPr/>
          <p:nvPr/>
        </p:nvSpPr>
        <p:spPr>
          <a:xfrm>
            <a:off x="1896480" y="3558240"/>
            <a:ext cx="560160" cy="758880"/>
          </a:xfrm>
          <a:custGeom>
            <a:avLst/>
            <a:gdLst/>
            <a:ahLst/>
            <a:rect l="0" t="0" r="r" b="b"/>
            <a:pathLst>
              <a:path w="1556" h="2108">
                <a:moveTo>
                  <a:pt x="803" y="0"/>
                </a:moveTo>
                <a:cubicBezTo>
                  <a:pt x="1305" y="0"/>
                  <a:pt x="1556" y="251"/>
                  <a:pt x="1556" y="752"/>
                </a:cubicBezTo>
                <a:lnTo>
                  <a:pt x="1556" y="1355"/>
                </a:lnTo>
                <a:cubicBezTo>
                  <a:pt x="1556" y="1857"/>
                  <a:pt x="1305" y="2108"/>
                  <a:pt x="803" y="2108"/>
                </a:cubicBezTo>
                <a:lnTo>
                  <a:pt x="752" y="2108"/>
                </a:lnTo>
                <a:cubicBezTo>
                  <a:pt x="251" y="2108"/>
                  <a:pt x="0" y="1857"/>
                  <a:pt x="0" y="1355"/>
                </a:cubicBezTo>
                <a:lnTo>
                  <a:pt x="0" y="752"/>
                </a:lnTo>
                <a:cubicBezTo>
                  <a:pt x="0" y="251"/>
                  <a:pt x="251" y="0"/>
                  <a:pt x="752" y="0"/>
                </a:cubicBezTo>
                <a:lnTo>
                  <a:pt x="803" y="0"/>
                </a:lnTo>
                <a:close/>
              </a:path>
            </a:pathLst>
          </a:custGeom>
          <a:noFill/>
          <a:ln w="50760">
            <a:solidFill>
              <a:srgbClr val="000000"/>
            </a:solidFill>
            <a:custDash>
              <a:ds d="200000" sp="200000"/>
              <a:ds d="200000" sp="200000"/>
            </a:custDash>
            <a:round/>
          </a:ln>
        </p:spPr>
        <p:txBody>
          <a:bodyPr lIns="115200" rIns="115200" tIns="70200" bIns="70200" anchor="t">
            <a:noAutofit/>
          </a:bodyPr>
          <a:p>
            <a:endParaRPr b="0" lang="en-US" sz="1800" strike="noStrike" u="none">
              <a:solidFill>
                <a:srgbClr val="000000"/>
              </a:solidFill>
              <a:uFillTx/>
              <a:latin typeface="Arial"/>
            </a:endParaRPr>
          </a:p>
        </p:txBody>
      </p:sp>
      <p:sp>
        <p:nvSpPr>
          <p:cNvPr id="243" name=""/>
          <p:cNvSpPr/>
          <p:nvPr/>
        </p:nvSpPr>
        <p:spPr>
          <a:xfrm>
            <a:off x="9248040" y="3702600"/>
            <a:ext cx="1427400" cy="1083960"/>
          </a:xfrm>
          <a:custGeom>
            <a:avLst/>
            <a:gdLst/>
            <a:ahLst/>
            <a:rect l="0" t="0" r="r" b="b"/>
            <a:pathLst>
              <a:path w="3965" h="3011">
                <a:moveTo>
                  <a:pt x="3213" y="0"/>
                </a:moveTo>
                <a:cubicBezTo>
                  <a:pt x="3714" y="0"/>
                  <a:pt x="3965" y="251"/>
                  <a:pt x="3965" y="752"/>
                </a:cubicBezTo>
                <a:lnTo>
                  <a:pt x="3965" y="2258"/>
                </a:lnTo>
                <a:cubicBezTo>
                  <a:pt x="3965" y="2760"/>
                  <a:pt x="3714" y="3011"/>
                  <a:pt x="3213" y="3011"/>
                </a:cubicBezTo>
                <a:lnTo>
                  <a:pt x="752" y="3011"/>
                </a:lnTo>
                <a:cubicBezTo>
                  <a:pt x="251" y="3011"/>
                  <a:pt x="0" y="2760"/>
                  <a:pt x="0" y="2258"/>
                </a:cubicBezTo>
                <a:lnTo>
                  <a:pt x="0" y="752"/>
                </a:lnTo>
                <a:cubicBezTo>
                  <a:pt x="0" y="251"/>
                  <a:pt x="251" y="0"/>
                  <a:pt x="752" y="0"/>
                </a:cubicBezTo>
                <a:lnTo>
                  <a:pt x="3213" y="0"/>
                </a:lnTo>
                <a:close/>
              </a:path>
            </a:pathLst>
          </a:custGeom>
          <a:noFill/>
          <a:ln w="50760">
            <a:solidFill>
              <a:srgbClr val="000000"/>
            </a:solidFill>
            <a:custDash>
              <a:ds d="200000" sp="200000"/>
              <a:ds d="200000" sp="200000"/>
            </a:custDash>
            <a:round/>
          </a:ln>
        </p:spPr>
        <p:txBody>
          <a:bodyPr lIns="115200" rIns="115200" tIns="70200" bIns="70200" anchor="t">
            <a:noAutofit/>
          </a:bodyPr>
          <a:p>
            <a:endParaRPr b="0" lang="en-US" sz="1800" strike="noStrike" u="none">
              <a:solidFill>
                <a:srgbClr val="000000"/>
              </a:solidFill>
              <a:uFillTx/>
              <a:latin typeface="Arial"/>
            </a:endParaRPr>
          </a:p>
        </p:txBody>
      </p:sp>
      <p:sp>
        <p:nvSpPr>
          <p:cNvPr id="244" name=""/>
          <p:cNvSpPr/>
          <p:nvPr/>
        </p:nvSpPr>
        <p:spPr>
          <a:xfrm>
            <a:off x="5129640" y="4858920"/>
            <a:ext cx="1156320" cy="1138320"/>
          </a:xfrm>
          <a:custGeom>
            <a:avLst/>
            <a:gdLst/>
            <a:ahLst/>
            <a:rect l="0" t="0" r="r" b="b"/>
            <a:pathLst>
              <a:path w="3212" h="3162">
                <a:moveTo>
                  <a:pt x="2459" y="0"/>
                </a:moveTo>
                <a:cubicBezTo>
                  <a:pt x="2961" y="0"/>
                  <a:pt x="3212" y="251"/>
                  <a:pt x="3212" y="752"/>
                </a:cubicBezTo>
                <a:lnTo>
                  <a:pt x="3212" y="2410"/>
                </a:lnTo>
                <a:cubicBezTo>
                  <a:pt x="3212" y="2911"/>
                  <a:pt x="2961" y="3162"/>
                  <a:pt x="2459" y="3162"/>
                </a:cubicBezTo>
                <a:lnTo>
                  <a:pt x="752" y="3162"/>
                </a:lnTo>
                <a:cubicBezTo>
                  <a:pt x="251" y="3162"/>
                  <a:pt x="0" y="2911"/>
                  <a:pt x="0" y="2410"/>
                </a:cubicBezTo>
                <a:lnTo>
                  <a:pt x="0" y="752"/>
                </a:lnTo>
                <a:cubicBezTo>
                  <a:pt x="0" y="251"/>
                  <a:pt x="251" y="0"/>
                  <a:pt x="752" y="0"/>
                </a:cubicBezTo>
                <a:lnTo>
                  <a:pt x="2459" y="0"/>
                </a:lnTo>
                <a:close/>
              </a:path>
            </a:pathLst>
          </a:custGeom>
          <a:noFill/>
          <a:ln w="50760">
            <a:solidFill>
              <a:srgbClr val="000000"/>
            </a:solidFill>
            <a:custDash>
              <a:ds d="200000" sp="200000"/>
              <a:ds d="200000" sp="200000"/>
            </a:custDash>
            <a:round/>
          </a:ln>
        </p:spPr>
        <p:txBody>
          <a:bodyPr lIns="115200" rIns="115200" tIns="70200" bIns="70200" anchor="t">
            <a:noAutofit/>
          </a:bodyPr>
          <a:p>
            <a:endParaRPr b="0" lang="en-US" sz="1800" strike="noStrike" u="none">
              <a:solidFill>
                <a:srgbClr val="000000"/>
              </a:solidFill>
              <a:uFillTx/>
              <a:latin typeface="Arial"/>
            </a:endParaRPr>
          </a:p>
        </p:txBody>
      </p:sp>
      <p:sp>
        <p:nvSpPr>
          <p:cNvPr id="245" name=""/>
          <p:cNvSpPr/>
          <p:nvPr/>
        </p:nvSpPr>
        <p:spPr>
          <a:xfrm>
            <a:off x="1499040" y="4788000"/>
            <a:ext cx="9550080" cy="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246" name=""/>
          <p:cNvSpPr/>
          <p:nvPr/>
        </p:nvSpPr>
        <p:spPr>
          <a:xfrm>
            <a:off x="596160" y="2420280"/>
            <a:ext cx="849240" cy="4895280"/>
          </a:xfrm>
          <a:custGeom>
            <a:avLst/>
            <a:gdLst/>
            <a:ahLst/>
            <a:rect l="0" t="0" r="r" b="b"/>
            <a:pathLst>
              <a:path w="2359" h="13598">
                <a:moveTo>
                  <a:pt x="0" y="0"/>
                </a:moveTo>
                <a:lnTo>
                  <a:pt x="2359" y="0"/>
                </a:lnTo>
                <a:lnTo>
                  <a:pt x="2359" y="13598"/>
                </a:lnTo>
                <a:lnTo>
                  <a:pt x="0" y="13598"/>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47" name=""/>
          <p:cNvSpPr txBox="1"/>
          <p:nvPr/>
        </p:nvSpPr>
        <p:spPr>
          <a:xfrm>
            <a:off x="614160" y="260100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0.8</a:t>
            </a:r>
            <a:endParaRPr b="0" lang="en-US" sz="2200" strike="noStrike" u="none">
              <a:solidFill>
                <a:srgbClr val="000000"/>
              </a:solidFill>
              <a:uFillTx/>
              <a:latin typeface="Arial"/>
            </a:endParaRPr>
          </a:p>
        </p:txBody>
      </p:sp>
      <p:sp>
        <p:nvSpPr>
          <p:cNvPr id="248" name=""/>
          <p:cNvSpPr txBox="1"/>
          <p:nvPr/>
        </p:nvSpPr>
        <p:spPr>
          <a:xfrm>
            <a:off x="614160" y="354024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0.4</a:t>
            </a:r>
            <a:endParaRPr b="0" lang="en-US" sz="2200" strike="noStrike" u="none">
              <a:solidFill>
                <a:srgbClr val="000000"/>
              </a:solidFill>
              <a:uFillTx/>
              <a:latin typeface="Arial"/>
            </a:endParaRPr>
          </a:p>
        </p:txBody>
      </p:sp>
      <p:sp>
        <p:nvSpPr>
          <p:cNvPr id="249" name=""/>
          <p:cNvSpPr txBox="1"/>
          <p:nvPr/>
        </p:nvSpPr>
        <p:spPr>
          <a:xfrm>
            <a:off x="614160" y="451548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a:t>
            </a:r>
            <a:endParaRPr b="0" lang="en-US" sz="2200" strike="noStrike" u="none">
              <a:solidFill>
                <a:srgbClr val="000000"/>
              </a:solidFill>
              <a:uFillTx/>
              <a:latin typeface="Arial"/>
            </a:endParaRPr>
          </a:p>
        </p:txBody>
      </p:sp>
      <p:sp>
        <p:nvSpPr>
          <p:cNvPr id="250" name=""/>
          <p:cNvSpPr txBox="1"/>
          <p:nvPr/>
        </p:nvSpPr>
        <p:spPr>
          <a:xfrm>
            <a:off x="614160" y="5563080"/>
            <a:ext cx="794880" cy="469800"/>
          </a:xfrm>
          <a:prstGeom prst="rect">
            <a:avLst/>
          </a:prstGeom>
          <a:solidFill>
            <a:srgbClr val="ffffff"/>
          </a:solidFill>
          <a:ln w="0">
            <a:noFill/>
          </a:ln>
        </p:spPr>
        <p:txBody>
          <a:bodyPr lIns="90000" rIns="90000" tIns="45000" bIns="45000" anchor="t">
            <a:normAutofit fontScale="92500" lnSpcReduction="9999"/>
          </a:bodyPr>
          <a:p>
            <a:pPr marL="57960" indent="57960" algn="r"/>
            <a:r>
              <a:rPr b="0" lang="en-US" sz="2200" strike="noStrike" u="none">
                <a:solidFill>
                  <a:srgbClr val="000000"/>
                </a:solidFill>
                <a:uFillTx/>
                <a:latin typeface="ArialMT"/>
                <a:ea typeface="ArialMT"/>
              </a:rPr>
              <a:t>-0.4</a:t>
            </a:r>
            <a:endParaRPr b="0" lang="en-US" sz="2200" strike="noStrike" u="none">
              <a:solidFill>
                <a:srgbClr val="000000"/>
              </a:solidFill>
              <a:uFillTx/>
              <a:latin typeface="Arial"/>
            </a:endParaRPr>
          </a:p>
        </p:txBody>
      </p:sp>
      <p:sp>
        <p:nvSpPr>
          <p:cNvPr id="251" name=""/>
          <p:cNvSpPr txBox="1"/>
          <p:nvPr/>
        </p:nvSpPr>
        <p:spPr>
          <a:xfrm>
            <a:off x="614160" y="6502320"/>
            <a:ext cx="794880" cy="469800"/>
          </a:xfrm>
          <a:prstGeom prst="rect">
            <a:avLst/>
          </a:prstGeom>
          <a:solidFill>
            <a:srgbClr val="ffffff"/>
          </a:solidFill>
          <a:ln w="0">
            <a:noFill/>
          </a:ln>
        </p:spPr>
        <p:txBody>
          <a:bodyPr lIns="90000" rIns="90000" tIns="45000" bIns="45000" anchor="t">
            <a:normAutofit fontScale="92500" lnSpcReduction="9999"/>
          </a:bodyPr>
          <a:p>
            <a:pPr marL="57960" indent="57960" algn="r"/>
            <a:r>
              <a:rPr b="0" lang="en-US" sz="2200" strike="noStrike" u="none">
                <a:solidFill>
                  <a:srgbClr val="000000"/>
                </a:solidFill>
                <a:uFillTx/>
                <a:latin typeface="ArialMT"/>
                <a:ea typeface="ArialMT"/>
              </a:rPr>
              <a:t>-0.8</a:t>
            </a:r>
            <a:endParaRPr b="0" lang="en-US" sz="2200" strike="noStrike" u="none">
              <a:solidFill>
                <a:srgbClr val="000000"/>
              </a:solidFill>
              <a:uFillTx/>
              <a:latin typeface="Arial"/>
            </a:endParaRPr>
          </a:p>
        </p:txBody>
      </p:sp>
      <p:sp>
        <p:nvSpPr>
          <p:cNvPr id="252" name=""/>
          <p:cNvSpPr/>
          <p:nvPr/>
        </p:nvSpPr>
        <p:spPr>
          <a:xfrm>
            <a:off x="1372680" y="6827400"/>
            <a:ext cx="271440" cy="307440"/>
          </a:xfrm>
          <a:custGeom>
            <a:avLst/>
            <a:gdLst/>
            <a:ahLst/>
            <a:rect l="0" t="0" r="r" b="b"/>
            <a:pathLst>
              <a:path w="754" h="854">
                <a:moveTo>
                  <a:pt x="644" y="124"/>
                </a:moveTo>
                <a:cubicBezTo>
                  <a:pt x="791" y="292"/>
                  <a:pt x="791" y="562"/>
                  <a:pt x="644" y="730"/>
                </a:cubicBezTo>
                <a:cubicBezTo>
                  <a:pt x="496" y="896"/>
                  <a:pt x="258" y="896"/>
                  <a:pt x="110" y="730"/>
                </a:cubicBezTo>
                <a:cubicBezTo>
                  <a:pt x="-36" y="562"/>
                  <a:pt x="-36" y="292"/>
                  <a:pt x="110" y="124"/>
                </a:cubicBezTo>
                <a:cubicBezTo>
                  <a:pt x="258" y="-41"/>
                  <a:pt x="496" y="-41"/>
                  <a:pt x="644" y="124"/>
                </a:cubicBez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53" name=""/>
          <p:cNvSpPr/>
          <p:nvPr/>
        </p:nvSpPr>
        <p:spPr>
          <a:xfrm>
            <a:off x="1584720" y="5168160"/>
            <a:ext cx="596520" cy="3261600"/>
          </a:xfrm>
          <a:custGeom>
            <a:avLst/>
            <a:gdLst/>
            <a:ahLst/>
            <a:rect l="0" t="0" r="r" b="b"/>
            <a:pathLst>
              <a:path w="1657" h="9060">
                <a:moveTo>
                  <a:pt x="0" y="9060"/>
                </a:moveTo>
                <a:lnTo>
                  <a:pt x="0" y="0"/>
                </a:lnTo>
                <a:lnTo>
                  <a:pt x="1657" y="0"/>
                </a:lnTo>
                <a:lnTo>
                  <a:pt x="1657" y="9060"/>
                </a:lnTo>
                <a:lnTo>
                  <a:pt x="0" y="9060"/>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54" name=""/>
          <p:cNvSpPr txBox="1"/>
          <p:nvPr/>
        </p:nvSpPr>
        <p:spPr>
          <a:xfrm>
            <a:off x="1584720" y="8429400"/>
            <a:ext cx="596160" cy="519228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Correlation Value</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
          <p:cNvSpPr txBox="1"/>
          <p:nvPr/>
        </p:nvSpPr>
        <p:spPr>
          <a:xfrm>
            <a:off x="780840" y="-2772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Acoustic Feature Correlation</a:t>
            </a:r>
            <a:endParaRPr b="0" lang="en-US" sz="8000" strike="noStrike" u="none">
              <a:solidFill>
                <a:srgbClr val="000000"/>
              </a:solidFill>
              <a:uFillTx/>
              <a:latin typeface="Arial"/>
            </a:endParaRPr>
          </a:p>
        </p:txBody>
      </p:sp>
      <p:sp>
        <p:nvSpPr>
          <p:cNvPr id="256" name=""/>
          <p:cNvSpPr txBox="1"/>
          <p:nvPr/>
        </p:nvSpPr>
        <p:spPr>
          <a:xfrm>
            <a:off x="3576240" y="2329920"/>
            <a:ext cx="4894920" cy="632160"/>
          </a:xfrm>
          <a:prstGeom prst="rect">
            <a:avLst/>
          </a:prstGeom>
          <a:noFill/>
          <a:ln w="0">
            <a:noFill/>
          </a:ln>
        </p:spPr>
        <p:txBody>
          <a:bodyPr lIns="90000" rIns="90000" tIns="45000" bIns="45000" anchor="t">
            <a:noAutofit/>
          </a:bodyPr>
          <a:p>
            <a:pPr marL="57960" indent="57960" algn="ctr"/>
            <a:r>
              <a:rPr b="0" lang="en-US" sz="3400" strike="noStrike" u="none">
                <a:solidFill>
                  <a:srgbClr val="000000"/>
                </a:solidFill>
                <a:uFillTx/>
                <a:latin typeface="ArialMT"/>
                <a:ea typeface="ArialMT"/>
              </a:rPr>
              <a:t>Activity</a:t>
            </a:r>
            <a:endParaRPr b="0" lang="en-US" sz="3400" strike="noStrike" u="none">
              <a:solidFill>
                <a:srgbClr val="000000"/>
              </a:solidFill>
              <a:uFillTx/>
              <a:latin typeface="Arial"/>
            </a:endParaRPr>
          </a:p>
        </p:txBody>
      </p:sp>
      <p:pic>
        <p:nvPicPr>
          <p:cNvPr id="257" name="" descr=""/>
          <p:cNvPicPr/>
          <p:nvPr/>
        </p:nvPicPr>
        <p:blipFill>
          <a:blip r:embed="rId1"/>
          <a:stretch/>
        </p:blipFill>
        <p:spPr>
          <a:xfrm>
            <a:off x="-126360" y="2420280"/>
            <a:ext cx="12318480" cy="4894920"/>
          </a:xfrm>
          <a:prstGeom prst="rect">
            <a:avLst/>
          </a:prstGeom>
          <a:ln w="0">
            <a:noFill/>
          </a:ln>
        </p:spPr>
      </p:pic>
      <p:pic>
        <p:nvPicPr>
          <p:cNvPr id="258" name="" descr=""/>
          <p:cNvPicPr/>
          <p:nvPr/>
        </p:nvPicPr>
        <p:blipFill>
          <a:blip r:embed="rId2"/>
          <a:stretch/>
        </p:blipFill>
        <p:spPr>
          <a:xfrm>
            <a:off x="-126360" y="2420280"/>
            <a:ext cx="12318480" cy="4894920"/>
          </a:xfrm>
          <a:prstGeom prst="rect">
            <a:avLst/>
          </a:prstGeom>
          <a:ln w="0">
            <a:noFill/>
          </a:ln>
        </p:spPr>
      </p:pic>
      <p:sp>
        <p:nvSpPr>
          <p:cNvPr id="259" name=""/>
          <p:cNvSpPr txBox="1"/>
          <p:nvPr/>
        </p:nvSpPr>
        <p:spPr>
          <a:xfrm>
            <a:off x="1982160" y="8300880"/>
            <a:ext cx="451440" cy="102780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ZCR</a:t>
            </a:r>
            <a:endParaRPr b="0" lang="en-US" sz="2200" strike="noStrike" u="none">
              <a:solidFill>
                <a:srgbClr val="000000"/>
              </a:solidFill>
              <a:uFillTx/>
              <a:latin typeface="Arial"/>
            </a:endParaRPr>
          </a:p>
        </p:txBody>
      </p:sp>
      <p:sp>
        <p:nvSpPr>
          <p:cNvPr id="260" name=""/>
          <p:cNvSpPr txBox="1"/>
          <p:nvPr/>
        </p:nvSpPr>
        <p:spPr>
          <a:xfrm>
            <a:off x="2760480" y="9068760"/>
            <a:ext cx="451440" cy="259020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Centroid</a:t>
            </a:r>
            <a:endParaRPr b="0" lang="en-US" sz="2200" strike="noStrike" u="none">
              <a:solidFill>
                <a:srgbClr val="000000"/>
              </a:solidFill>
              <a:uFillTx/>
              <a:latin typeface="Arial"/>
            </a:endParaRPr>
          </a:p>
        </p:txBody>
      </p:sp>
      <p:sp>
        <p:nvSpPr>
          <p:cNvPr id="261" name=""/>
          <p:cNvSpPr/>
          <p:nvPr/>
        </p:nvSpPr>
        <p:spPr>
          <a:xfrm>
            <a:off x="1327320" y="6264360"/>
            <a:ext cx="776880" cy="1987920"/>
          </a:xfrm>
          <a:custGeom>
            <a:avLst/>
            <a:gdLst/>
            <a:ahLst/>
            <a:rect l="0" t="0" r="r" b="b"/>
            <a:pathLst>
              <a:path w="2158" h="5522">
                <a:moveTo>
                  <a:pt x="0" y="5522"/>
                </a:moveTo>
                <a:lnTo>
                  <a:pt x="0" y="0"/>
                </a:lnTo>
                <a:lnTo>
                  <a:pt x="2158" y="0"/>
                </a:lnTo>
                <a:lnTo>
                  <a:pt x="2158" y="5522"/>
                </a:lnTo>
                <a:lnTo>
                  <a:pt x="0" y="5522"/>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62" name=""/>
          <p:cNvSpPr txBox="1"/>
          <p:nvPr/>
        </p:nvSpPr>
        <p:spPr>
          <a:xfrm>
            <a:off x="1327320" y="8251920"/>
            <a:ext cx="776520" cy="2590200"/>
          </a:xfrm>
          <a:prstGeom prst="rect">
            <a:avLst/>
          </a:prstGeom>
          <a:noFill/>
          <a:ln w="0">
            <a:noFill/>
          </a:ln>
        </p:spPr>
        <p:txBody>
          <a:bodyPr lIns="90000" rIns="90000" tIns="45000" bIns="45000" anchor="t">
            <a:noAutofit/>
          </a:bodyPr>
          <a:p>
            <a:pPr marL="57960" indent="57960" algn="r"/>
            <a:r>
              <a:rPr b="0" lang="en-US" sz="2200" strike="noStrike" u="none">
                <a:solidFill>
                  <a:srgbClr val="000000"/>
                </a:solidFill>
                <a:uFillTx/>
                <a:latin typeface="ArialMT"/>
                <a:ea typeface="ArialMT"/>
              </a:rPr>
              <a:t>H.energy-</a:t>
            </a:r>
            <a:endParaRPr b="0" lang="en-US" sz="2200" strike="noStrike" u="none">
              <a:solidFill>
                <a:srgbClr val="000000"/>
              </a:solidFill>
              <a:uFillTx/>
              <a:latin typeface="Arial"/>
            </a:endParaRPr>
          </a:p>
          <a:p>
            <a:pPr marL="57960" indent="57960" algn="r"/>
            <a:r>
              <a:rPr b="0" lang="en-US" sz="2200" strike="noStrike" u="none">
                <a:solidFill>
                  <a:srgbClr val="000000"/>
                </a:solidFill>
                <a:uFillTx/>
                <a:latin typeface="ArialMT"/>
                <a:ea typeface="ArialMT"/>
              </a:rPr>
              <a:t>L.energy ratio</a:t>
            </a:r>
            <a:endParaRPr b="0" lang="en-US" sz="2200" strike="noStrike" u="none">
              <a:solidFill>
                <a:srgbClr val="000000"/>
              </a:solidFill>
              <a:uFillTx/>
              <a:latin typeface="Arial"/>
            </a:endParaRPr>
          </a:p>
        </p:txBody>
      </p:sp>
      <p:sp>
        <p:nvSpPr>
          <p:cNvPr id="263" name=""/>
          <p:cNvSpPr txBox="1"/>
          <p:nvPr/>
        </p:nvSpPr>
        <p:spPr>
          <a:xfrm>
            <a:off x="4410360" y="8922240"/>
            <a:ext cx="451440" cy="227772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Entropy</a:t>
            </a:r>
            <a:endParaRPr b="0" lang="en-US" sz="2200" strike="noStrike" u="none">
              <a:solidFill>
                <a:srgbClr val="000000"/>
              </a:solidFill>
              <a:uFillTx/>
              <a:latin typeface="Arial"/>
            </a:endParaRPr>
          </a:p>
        </p:txBody>
      </p:sp>
      <p:sp>
        <p:nvSpPr>
          <p:cNvPr id="264" name=""/>
          <p:cNvSpPr txBox="1"/>
          <p:nvPr/>
        </p:nvSpPr>
        <p:spPr>
          <a:xfrm>
            <a:off x="5221440" y="9642960"/>
            <a:ext cx="451440" cy="290268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Roughness</a:t>
            </a:r>
            <a:endParaRPr b="0" lang="en-US" sz="2200" strike="noStrike" u="none">
              <a:solidFill>
                <a:srgbClr val="000000"/>
              </a:solidFill>
              <a:uFillTx/>
              <a:latin typeface="Arial"/>
            </a:endParaRPr>
          </a:p>
        </p:txBody>
      </p:sp>
      <p:sp>
        <p:nvSpPr>
          <p:cNvPr id="265" name=""/>
          <p:cNvSpPr txBox="1"/>
          <p:nvPr/>
        </p:nvSpPr>
        <p:spPr>
          <a:xfrm>
            <a:off x="3902040" y="9144360"/>
            <a:ext cx="451440" cy="227772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Rolloff85</a:t>
            </a:r>
            <a:endParaRPr b="0" lang="en-US" sz="2200" strike="noStrike" u="none">
              <a:solidFill>
                <a:srgbClr val="000000"/>
              </a:solidFill>
              <a:uFillTx/>
              <a:latin typeface="Arial"/>
            </a:endParaRPr>
          </a:p>
        </p:txBody>
      </p:sp>
      <p:sp>
        <p:nvSpPr>
          <p:cNvPr id="266" name=""/>
          <p:cNvSpPr txBox="1"/>
          <p:nvPr/>
        </p:nvSpPr>
        <p:spPr>
          <a:xfrm>
            <a:off x="6303240" y="1126476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No.1 flux</a:t>
            </a:r>
            <a:endParaRPr b="0" lang="en-US" sz="2200" strike="noStrike" u="none">
              <a:solidFill>
                <a:srgbClr val="000000"/>
              </a:solidFill>
              <a:uFillTx/>
              <a:latin typeface="Arial"/>
            </a:endParaRPr>
          </a:p>
        </p:txBody>
      </p:sp>
      <p:sp>
        <p:nvSpPr>
          <p:cNvPr id="267" name=""/>
          <p:cNvSpPr txBox="1"/>
          <p:nvPr/>
        </p:nvSpPr>
        <p:spPr>
          <a:xfrm>
            <a:off x="686304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No.2 flux</a:t>
            </a:r>
            <a:endParaRPr b="0" lang="en-US" sz="2200" strike="noStrike" u="none">
              <a:solidFill>
                <a:srgbClr val="000000"/>
              </a:solidFill>
              <a:uFillTx/>
              <a:latin typeface="Arial"/>
            </a:endParaRPr>
          </a:p>
        </p:txBody>
      </p:sp>
      <p:sp>
        <p:nvSpPr>
          <p:cNvPr id="268" name=""/>
          <p:cNvSpPr txBox="1"/>
          <p:nvPr/>
        </p:nvSpPr>
        <p:spPr>
          <a:xfrm>
            <a:off x="744120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No.3 flux</a:t>
            </a:r>
            <a:endParaRPr b="0" lang="en-US" sz="2200" strike="noStrike" u="none">
              <a:solidFill>
                <a:srgbClr val="000000"/>
              </a:solidFill>
              <a:uFillTx/>
              <a:latin typeface="Arial"/>
            </a:endParaRPr>
          </a:p>
        </p:txBody>
      </p:sp>
      <p:sp>
        <p:nvSpPr>
          <p:cNvPr id="269" name=""/>
          <p:cNvSpPr txBox="1"/>
          <p:nvPr/>
        </p:nvSpPr>
        <p:spPr>
          <a:xfrm>
            <a:off x="796500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No.4 flux</a:t>
            </a:r>
            <a:endParaRPr b="0" lang="en-US" sz="2200" strike="noStrike" u="none">
              <a:solidFill>
                <a:srgbClr val="000000"/>
              </a:solidFill>
              <a:uFillTx/>
              <a:latin typeface="Arial"/>
            </a:endParaRPr>
          </a:p>
        </p:txBody>
      </p:sp>
      <p:sp>
        <p:nvSpPr>
          <p:cNvPr id="270" name=""/>
          <p:cNvSpPr txBox="1"/>
          <p:nvPr/>
        </p:nvSpPr>
        <p:spPr>
          <a:xfrm>
            <a:off x="854280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No.5 flux</a:t>
            </a:r>
            <a:endParaRPr b="0" lang="en-US" sz="2200" strike="noStrike" u="none">
              <a:solidFill>
                <a:srgbClr val="000000"/>
              </a:solidFill>
              <a:uFillTx/>
              <a:latin typeface="Arial"/>
            </a:endParaRPr>
          </a:p>
        </p:txBody>
      </p:sp>
      <p:sp>
        <p:nvSpPr>
          <p:cNvPr id="271" name=""/>
          <p:cNvSpPr txBox="1"/>
          <p:nvPr/>
        </p:nvSpPr>
        <p:spPr>
          <a:xfrm>
            <a:off x="913896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No.6 flux</a:t>
            </a:r>
            <a:endParaRPr b="0" lang="en-US" sz="2200" strike="noStrike" u="none">
              <a:solidFill>
                <a:srgbClr val="000000"/>
              </a:solidFill>
              <a:uFillTx/>
              <a:latin typeface="Arial"/>
            </a:endParaRPr>
          </a:p>
        </p:txBody>
      </p:sp>
      <p:sp>
        <p:nvSpPr>
          <p:cNvPr id="272" name=""/>
          <p:cNvSpPr txBox="1"/>
          <p:nvPr/>
        </p:nvSpPr>
        <p:spPr>
          <a:xfrm>
            <a:off x="968076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No.7 flux</a:t>
            </a:r>
            <a:endParaRPr b="0" lang="en-US" sz="2200" strike="noStrike" u="none">
              <a:solidFill>
                <a:srgbClr val="000000"/>
              </a:solidFill>
              <a:uFillTx/>
              <a:latin typeface="Arial"/>
            </a:endParaRPr>
          </a:p>
        </p:txBody>
      </p:sp>
      <p:sp>
        <p:nvSpPr>
          <p:cNvPr id="273" name=""/>
          <p:cNvSpPr txBox="1"/>
          <p:nvPr/>
        </p:nvSpPr>
        <p:spPr>
          <a:xfrm>
            <a:off x="1022292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No.8 flux</a:t>
            </a:r>
            <a:endParaRPr b="0" lang="en-US" sz="2200" strike="noStrike" u="none">
              <a:solidFill>
                <a:srgbClr val="000000"/>
              </a:solidFill>
              <a:uFillTx/>
              <a:latin typeface="Arial"/>
            </a:endParaRPr>
          </a:p>
        </p:txBody>
      </p:sp>
      <p:sp>
        <p:nvSpPr>
          <p:cNvPr id="274" name=""/>
          <p:cNvSpPr txBox="1"/>
          <p:nvPr/>
        </p:nvSpPr>
        <p:spPr>
          <a:xfrm>
            <a:off x="10746720" y="11268000"/>
            <a:ext cx="451440" cy="477756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No.9 flux</a:t>
            </a:r>
            <a:endParaRPr b="0" lang="en-US" sz="2200" strike="noStrike" u="none">
              <a:solidFill>
                <a:srgbClr val="000000"/>
              </a:solidFill>
              <a:uFillTx/>
              <a:latin typeface="Arial"/>
            </a:endParaRPr>
          </a:p>
        </p:txBody>
      </p:sp>
      <p:sp>
        <p:nvSpPr>
          <p:cNvPr id="275" name=""/>
          <p:cNvSpPr txBox="1"/>
          <p:nvPr/>
        </p:nvSpPr>
        <p:spPr>
          <a:xfrm>
            <a:off x="11459160" y="11520360"/>
            <a:ext cx="451440" cy="5090040"/>
          </a:xfrm>
          <a:prstGeom prst="rect">
            <a:avLst/>
          </a:prstGeom>
          <a:solidFill>
            <a:srgbClr val="ffffff"/>
          </a:solidFill>
          <a:ln w="0">
            <a:noFill/>
          </a:ln>
        </p:spPr>
        <p:txBody>
          <a:bodyPr lIns="90000" rIns="90000" tIns="45000" bIns="45000" anchor="t">
            <a:noAutofit/>
          </a:bodyPr>
          <a:p>
            <a:r>
              <a:rPr b="0" lang="en-US" sz="2200" strike="noStrike" u="none">
                <a:solidFill>
                  <a:srgbClr val="000000"/>
                </a:solidFill>
                <a:uFillTx/>
                <a:latin typeface="ArialMT"/>
                <a:ea typeface="ArialMT"/>
              </a:rPr>
              <a:t>Sub-Band No.10 flux</a:t>
            </a:r>
            <a:endParaRPr b="0" lang="en-US" sz="2200" strike="noStrike" u="none">
              <a:solidFill>
                <a:srgbClr val="000000"/>
              </a:solidFill>
              <a:uFillTx/>
              <a:latin typeface="Arial"/>
            </a:endParaRPr>
          </a:p>
        </p:txBody>
      </p:sp>
      <p:sp>
        <p:nvSpPr>
          <p:cNvPr id="276" name=""/>
          <p:cNvSpPr/>
          <p:nvPr/>
        </p:nvSpPr>
        <p:spPr>
          <a:xfrm>
            <a:off x="1950840" y="6267600"/>
            <a:ext cx="578520" cy="72720"/>
          </a:xfrm>
          <a:custGeom>
            <a:avLst/>
            <a:gdLst/>
            <a:ahLst/>
            <a:rect l="0" t="0" r="r" b="b"/>
            <a:pathLst>
              <a:path w="1607" h="202">
                <a:moveTo>
                  <a:pt x="0" y="0"/>
                </a:moveTo>
                <a:lnTo>
                  <a:pt x="1607" y="0"/>
                </a:lnTo>
                <a:lnTo>
                  <a:pt x="1607" y="202"/>
                </a:lnTo>
                <a:lnTo>
                  <a:pt x="0" y="202"/>
                </a:lnTo>
                <a:lnTo>
                  <a:pt x="0" y="0"/>
                </a:lnTo>
                <a:close/>
              </a:path>
            </a:pathLst>
          </a:custGeom>
          <a:solidFill>
            <a:srgbClr val="0332ff"/>
          </a:solidFill>
          <a:ln w="3240">
            <a:solidFill>
              <a:srgbClr val="000000"/>
            </a:solidFill>
            <a:round/>
          </a:ln>
        </p:spPr>
        <p:txBody>
          <a:bodyPr tIns="26280" bIns="26280" anchor="t">
            <a:noAutofit/>
          </a:bodyPr>
          <a:p>
            <a:endParaRPr b="0" lang="en-US" sz="1800" strike="noStrike" u="none">
              <a:solidFill>
                <a:srgbClr val="ffffff"/>
              </a:solidFill>
              <a:uFillTx/>
              <a:latin typeface="Arial"/>
            </a:endParaRPr>
          </a:p>
        </p:txBody>
      </p:sp>
      <p:sp>
        <p:nvSpPr>
          <p:cNvPr id="277" name=""/>
          <p:cNvSpPr txBox="1"/>
          <p:nvPr/>
        </p:nvSpPr>
        <p:spPr>
          <a:xfrm>
            <a:off x="2528640" y="6032880"/>
            <a:ext cx="58176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I I</a:t>
            </a:r>
            <a:endParaRPr b="0" lang="en-US" sz="3400" strike="noStrike" u="none">
              <a:solidFill>
                <a:srgbClr val="000000"/>
              </a:solidFill>
              <a:uFillTx/>
              <a:latin typeface="Arial"/>
            </a:endParaRPr>
          </a:p>
        </p:txBody>
      </p:sp>
      <p:sp>
        <p:nvSpPr>
          <p:cNvPr id="278" name=""/>
          <p:cNvSpPr txBox="1"/>
          <p:nvPr/>
        </p:nvSpPr>
        <p:spPr>
          <a:xfrm>
            <a:off x="4046040" y="6032880"/>
            <a:ext cx="87048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I W</a:t>
            </a:r>
            <a:endParaRPr b="0" lang="en-US" sz="3400" strike="noStrike" u="none">
              <a:solidFill>
                <a:srgbClr val="000000"/>
              </a:solidFill>
              <a:uFillTx/>
              <a:latin typeface="Arial"/>
            </a:endParaRPr>
          </a:p>
        </p:txBody>
      </p:sp>
      <p:sp>
        <p:nvSpPr>
          <p:cNvPr id="279" name=""/>
          <p:cNvSpPr txBox="1"/>
          <p:nvPr/>
        </p:nvSpPr>
        <p:spPr>
          <a:xfrm>
            <a:off x="7857000" y="5996520"/>
            <a:ext cx="87048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W I</a:t>
            </a:r>
            <a:endParaRPr b="0" lang="en-US" sz="3400" strike="noStrike" u="none">
              <a:solidFill>
                <a:srgbClr val="000000"/>
              </a:solidFill>
              <a:uFillTx/>
              <a:latin typeface="Arial"/>
            </a:endParaRPr>
          </a:p>
        </p:txBody>
      </p:sp>
      <p:sp>
        <p:nvSpPr>
          <p:cNvPr id="280" name=""/>
          <p:cNvSpPr txBox="1"/>
          <p:nvPr/>
        </p:nvSpPr>
        <p:spPr>
          <a:xfrm>
            <a:off x="9500760" y="5996520"/>
            <a:ext cx="1159200" cy="1053720"/>
          </a:xfrm>
          <a:prstGeom prst="rect">
            <a:avLst/>
          </a:prstGeom>
          <a:noFill/>
          <a:ln w="0">
            <a:noFill/>
          </a:ln>
        </p:spPr>
        <p:txBody>
          <a:bodyPr lIns="90000" rIns="90000" tIns="45000" bIns="45000" anchor="t">
            <a:noAutofit/>
          </a:bodyPr>
          <a:p>
            <a:r>
              <a:rPr b="0" lang="en-US" sz="3400" strike="noStrike" u="none">
                <a:solidFill>
                  <a:srgbClr val="001d56"/>
                </a:solidFill>
                <a:uFillTx/>
                <a:latin typeface="ArialMT"/>
                <a:ea typeface="ArialMT"/>
              </a:rPr>
              <a:t>W W</a:t>
            </a:r>
            <a:endParaRPr b="0" lang="en-US" sz="3400" strike="noStrike" u="none">
              <a:solidFill>
                <a:srgbClr val="000000"/>
              </a:solidFill>
              <a:uFillTx/>
              <a:latin typeface="Arial"/>
            </a:endParaRPr>
          </a:p>
        </p:txBody>
      </p:sp>
      <p:sp>
        <p:nvSpPr>
          <p:cNvPr id="281" name=""/>
          <p:cNvSpPr/>
          <p:nvPr/>
        </p:nvSpPr>
        <p:spPr>
          <a:xfrm>
            <a:off x="3441600" y="6321600"/>
            <a:ext cx="601560" cy="0"/>
          </a:xfrm>
          <a:prstGeom prst="line">
            <a:avLst/>
          </a:prstGeom>
          <a:ln w="88920">
            <a:solidFill>
              <a:srgbClr val="0332ff"/>
            </a:solidFill>
            <a:custDash>
              <a:ds d="200000" sp="200000"/>
              <a:ds d="200000" sp="200000"/>
            </a:custDash>
            <a:roun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282" name=""/>
          <p:cNvSpPr/>
          <p:nvPr/>
        </p:nvSpPr>
        <p:spPr>
          <a:xfrm>
            <a:off x="7260840" y="6267600"/>
            <a:ext cx="578520" cy="72720"/>
          </a:xfrm>
          <a:custGeom>
            <a:avLst/>
            <a:gdLst/>
            <a:ahLst/>
            <a:rect l="0" t="0" r="r" b="b"/>
            <a:pathLst>
              <a:path w="1607" h="202">
                <a:moveTo>
                  <a:pt x="0" y="0"/>
                </a:moveTo>
                <a:lnTo>
                  <a:pt x="1607" y="0"/>
                </a:lnTo>
                <a:lnTo>
                  <a:pt x="1607" y="202"/>
                </a:lnTo>
                <a:lnTo>
                  <a:pt x="0" y="202"/>
                </a:lnTo>
                <a:lnTo>
                  <a:pt x="0" y="0"/>
                </a:lnTo>
                <a:close/>
              </a:path>
            </a:pathLst>
          </a:custGeom>
          <a:solidFill>
            <a:srgbClr val="b51a00"/>
          </a:solidFill>
          <a:ln w="3240">
            <a:solidFill>
              <a:srgbClr val="b51a00"/>
            </a:solidFill>
            <a:round/>
          </a:ln>
        </p:spPr>
        <p:txBody>
          <a:bodyPr tIns="26280" bIns="26280" anchor="t">
            <a:noAutofit/>
          </a:bodyPr>
          <a:p>
            <a:endParaRPr b="0" lang="en-US" sz="1800" strike="noStrike" u="none">
              <a:solidFill>
                <a:srgbClr val="ffffff"/>
              </a:solidFill>
              <a:uFillTx/>
              <a:latin typeface="Arial"/>
            </a:endParaRPr>
          </a:p>
        </p:txBody>
      </p:sp>
      <p:sp>
        <p:nvSpPr>
          <p:cNvPr id="283" name=""/>
          <p:cNvSpPr/>
          <p:nvPr/>
        </p:nvSpPr>
        <p:spPr>
          <a:xfrm>
            <a:off x="8922600" y="6296040"/>
            <a:ext cx="601560" cy="0"/>
          </a:xfrm>
          <a:prstGeom prst="line">
            <a:avLst/>
          </a:prstGeom>
          <a:ln w="88920">
            <a:solidFill>
              <a:srgbClr val="b51a00"/>
            </a:solidFill>
            <a:custDash>
              <a:ds d="200000" sp="200000"/>
              <a:ds d="200000" sp="200000"/>
            </a:custDash>
            <a:round/>
          </a:ln>
        </p:spPr>
        <p:style>
          <a:lnRef idx="0"/>
          <a:fillRef idx="0"/>
          <a:effectRef idx="0"/>
          <a:fontRef idx="minor"/>
        </p:style>
        <p:txBody>
          <a:bodyPr lIns="134280" rIns="134280" tIns="-89280" bIns="-89280" anchor="t">
            <a:noAutofit/>
          </a:bodyPr>
          <a:p>
            <a:endParaRPr b="0" lang="en-US" sz="1800" strike="noStrike" u="none">
              <a:solidFill>
                <a:srgbClr val="000000"/>
              </a:solidFill>
              <a:uFillTx/>
              <a:latin typeface="Arial"/>
            </a:endParaRPr>
          </a:p>
        </p:txBody>
      </p:sp>
      <p:sp>
        <p:nvSpPr>
          <p:cNvPr id="284" name=""/>
          <p:cNvSpPr txBox="1"/>
          <p:nvPr/>
        </p:nvSpPr>
        <p:spPr>
          <a:xfrm>
            <a:off x="3576240" y="2041200"/>
            <a:ext cx="4894920" cy="632160"/>
          </a:xfrm>
          <a:prstGeom prst="rect">
            <a:avLst/>
          </a:prstGeom>
          <a:noFill/>
          <a:ln w="0">
            <a:noFill/>
          </a:ln>
        </p:spPr>
        <p:txBody>
          <a:bodyPr lIns="90000" rIns="90000" tIns="45000" bIns="45000" anchor="t">
            <a:noAutofit/>
          </a:bodyPr>
          <a:p>
            <a:pPr marL="57960" indent="57960" algn="ctr"/>
            <a:r>
              <a:rPr b="0" lang="en-US" sz="3400" strike="noStrike" u="none">
                <a:solidFill>
                  <a:srgbClr val="000000"/>
                </a:solidFill>
                <a:uFillTx/>
                <a:latin typeface="ArialMT"/>
                <a:ea typeface="ArialMT"/>
              </a:rPr>
              <a:t>Activity</a:t>
            </a:r>
            <a:endParaRPr b="0" lang="en-US" sz="3400" strike="noStrike" u="none">
              <a:solidFill>
                <a:srgbClr val="000000"/>
              </a:solidFill>
              <a:uFillTx/>
              <a:latin typeface="Arial"/>
            </a:endParaRPr>
          </a:p>
        </p:txBody>
      </p:sp>
      <p:sp>
        <p:nvSpPr>
          <p:cNvPr id="285" name=""/>
          <p:cNvSpPr/>
          <p:nvPr/>
        </p:nvSpPr>
        <p:spPr>
          <a:xfrm>
            <a:off x="4027680" y="2763360"/>
            <a:ext cx="524160" cy="795240"/>
          </a:xfrm>
          <a:custGeom>
            <a:avLst/>
            <a:gdLst/>
            <a:ahLst/>
            <a:rect l="0" t="0" r="r" b="b"/>
            <a:pathLst>
              <a:path w="1456" h="2209">
                <a:moveTo>
                  <a:pt x="727" y="0"/>
                </a:moveTo>
                <a:cubicBezTo>
                  <a:pt x="1213" y="0"/>
                  <a:pt x="1456" y="251"/>
                  <a:pt x="1456" y="753"/>
                </a:cubicBezTo>
                <a:lnTo>
                  <a:pt x="1456" y="1456"/>
                </a:lnTo>
                <a:cubicBezTo>
                  <a:pt x="1456" y="1958"/>
                  <a:pt x="1213" y="2209"/>
                  <a:pt x="727" y="2209"/>
                </a:cubicBezTo>
                <a:lnTo>
                  <a:pt x="727" y="2209"/>
                </a:lnTo>
                <a:cubicBezTo>
                  <a:pt x="242" y="2209"/>
                  <a:pt x="0" y="1958"/>
                  <a:pt x="0" y="1456"/>
                </a:cubicBezTo>
                <a:lnTo>
                  <a:pt x="0" y="753"/>
                </a:lnTo>
                <a:cubicBezTo>
                  <a:pt x="0" y="251"/>
                  <a:pt x="242" y="0"/>
                  <a:pt x="727" y="0"/>
                </a:cubicBezTo>
                <a:close/>
              </a:path>
            </a:pathLst>
          </a:custGeom>
          <a:noFill/>
          <a:ln w="50760">
            <a:solidFill>
              <a:srgbClr val="000000"/>
            </a:solidFill>
            <a:custDash>
              <a:ds d="200000" sp="200000"/>
              <a:ds d="200000" sp="200000"/>
            </a:custDash>
            <a:round/>
          </a:ln>
        </p:spPr>
        <p:txBody>
          <a:bodyPr lIns="115200" rIns="115200" tIns="70200" bIns="70200" anchor="t">
            <a:noAutofit/>
          </a:bodyPr>
          <a:p>
            <a:endParaRPr b="0" lang="en-US" sz="1800" strike="noStrike" u="none">
              <a:solidFill>
                <a:srgbClr val="000000"/>
              </a:solidFill>
              <a:uFillTx/>
              <a:latin typeface="Arial"/>
            </a:endParaRPr>
          </a:p>
        </p:txBody>
      </p:sp>
      <p:sp>
        <p:nvSpPr>
          <p:cNvPr id="286" name=""/>
          <p:cNvSpPr/>
          <p:nvPr/>
        </p:nvSpPr>
        <p:spPr>
          <a:xfrm>
            <a:off x="8868600" y="2799720"/>
            <a:ext cx="1047960" cy="903600"/>
          </a:xfrm>
          <a:custGeom>
            <a:avLst/>
            <a:gdLst/>
            <a:ahLst/>
            <a:rect l="0" t="0" r="r" b="b"/>
            <a:pathLst>
              <a:path w="2911" h="2510">
                <a:moveTo>
                  <a:pt x="2158" y="0"/>
                </a:moveTo>
                <a:cubicBezTo>
                  <a:pt x="2660" y="0"/>
                  <a:pt x="2911" y="251"/>
                  <a:pt x="2911" y="753"/>
                </a:cubicBezTo>
                <a:lnTo>
                  <a:pt x="2911" y="1757"/>
                </a:lnTo>
                <a:cubicBezTo>
                  <a:pt x="2911" y="2259"/>
                  <a:pt x="2660" y="2510"/>
                  <a:pt x="2158" y="2510"/>
                </a:cubicBezTo>
                <a:lnTo>
                  <a:pt x="752" y="2510"/>
                </a:lnTo>
                <a:cubicBezTo>
                  <a:pt x="251" y="2510"/>
                  <a:pt x="0" y="2259"/>
                  <a:pt x="0" y="1757"/>
                </a:cubicBezTo>
                <a:lnTo>
                  <a:pt x="0" y="753"/>
                </a:lnTo>
                <a:cubicBezTo>
                  <a:pt x="0" y="251"/>
                  <a:pt x="251" y="0"/>
                  <a:pt x="752" y="0"/>
                </a:cubicBezTo>
                <a:lnTo>
                  <a:pt x="2158" y="0"/>
                </a:lnTo>
                <a:close/>
              </a:path>
            </a:pathLst>
          </a:custGeom>
          <a:noFill/>
          <a:ln w="50760">
            <a:solidFill>
              <a:srgbClr val="000000"/>
            </a:solidFill>
            <a:custDash>
              <a:ds d="200000" sp="200000"/>
              <a:ds d="200000" sp="200000"/>
            </a:custDash>
            <a:round/>
          </a:ln>
        </p:spPr>
        <p:txBody>
          <a:bodyPr lIns="115200" rIns="115200" tIns="70200" bIns="70200" anchor="t">
            <a:noAutofit/>
          </a:bodyPr>
          <a:p>
            <a:endParaRPr b="0" lang="en-US" sz="1800" strike="noStrike" u="none">
              <a:solidFill>
                <a:srgbClr val="000000"/>
              </a:solidFill>
              <a:uFillTx/>
              <a:latin typeface="Arial"/>
            </a:endParaRPr>
          </a:p>
        </p:txBody>
      </p:sp>
      <p:sp>
        <p:nvSpPr>
          <p:cNvPr id="287" name=""/>
          <p:cNvSpPr/>
          <p:nvPr/>
        </p:nvSpPr>
        <p:spPr>
          <a:xfrm>
            <a:off x="1499040" y="4788000"/>
            <a:ext cx="9550080" cy="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288" name=""/>
          <p:cNvSpPr/>
          <p:nvPr/>
        </p:nvSpPr>
        <p:spPr>
          <a:xfrm>
            <a:off x="596160" y="2420280"/>
            <a:ext cx="849240" cy="4895280"/>
          </a:xfrm>
          <a:custGeom>
            <a:avLst/>
            <a:gdLst/>
            <a:ahLst/>
            <a:rect l="0" t="0" r="r" b="b"/>
            <a:pathLst>
              <a:path w="2359" h="13598">
                <a:moveTo>
                  <a:pt x="0" y="0"/>
                </a:moveTo>
                <a:lnTo>
                  <a:pt x="2359" y="0"/>
                </a:lnTo>
                <a:lnTo>
                  <a:pt x="2359" y="13598"/>
                </a:lnTo>
                <a:lnTo>
                  <a:pt x="0" y="13598"/>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89" name=""/>
          <p:cNvSpPr txBox="1"/>
          <p:nvPr/>
        </p:nvSpPr>
        <p:spPr>
          <a:xfrm>
            <a:off x="614160" y="260100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0.8</a:t>
            </a:r>
            <a:endParaRPr b="0" lang="en-US" sz="2200" strike="noStrike" u="none">
              <a:solidFill>
                <a:srgbClr val="000000"/>
              </a:solidFill>
              <a:uFillTx/>
              <a:latin typeface="Arial"/>
            </a:endParaRPr>
          </a:p>
        </p:txBody>
      </p:sp>
      <p:sp>
        <p:nvSpPr>
          <p:cNvPr id="290" name=""/>
          <p:cNvSpPr txBox="1"/>
          <p:nvPr/>
        </p:nvSpPr>
        <p:spPr>
          <a:xfrm>
            <a:off x="614160" y="354024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0.4</a:t>
            </a:r>
            <a:endParaRPr b="0" lang="en-US" sz="2200" strike="noStrike" u="none">
              <a:solidFill>
                <a:srgbClr val="000000"/>
              </a:solidFill>
              <a:uFillTx/>
              <a:latin typeface="Arial"/>
            </a:endParaRPr>
          </a:p>
        </p:txBody>
      </p:sp>
      <p:sp>
        <p:nvSpPr>
          <p:cNvPr id="291" name=""/>
          <p:cNvSpPr txBox="1"/>
          <p:nvPr/>
        </p:nvSpPr>
        <p:spPr>
          <a:xfrm>
            <a:off x="614160" y="4515480"/>
            <a:ext cx="794880" cy="469800"/>
          </a:xfrm>
          <a:prstGeom prst="rect">
            <a:avLst/>
          </a:prstGeom>
          <a:solidFill>
            <a:srgbClr val="ffffff"/>
          </a:solidFill>
          <a:ln w="0">
            <a:noFill/>
          </a:ln>
        </p:spPr>
        <p:txBody>
          <a:bodyPr lIns="90000" rIns="90000" tIns="45000" bIns="45000" anchor="t">
            <a:normAutofit/>
          </a:bodyPr>
          <a:p>
            <a:pPr marL="57960" indent="57960" algn="r"/>
            <a:r>
              <a:rPr b="0" lang="en-US" sz="2200" strike="noStrike" u="none">
                <a:solidFill>
                  <a:srgbClr val="000000"/>
                </a:solidFill>
                <a:uFillTx/>
                <a:latin typeface="ArialMT"/>
                <a:ea typeface="ArialMT"/>
              </a:rPr>
              <a:t>0</a:t>
            </a:r>
            <a:endParaRPr b="0" lang="en-US" sz="2200" strike="noStrike" u="none">
              <a:solidFill>
                <a:srgbClr val="000000"/>
              </a:solidFill>
              <a:uFillTx/>
              <a:latin typeface="Arial"/>
            </a:endParaRPr>
          </a:p>
        </p:txBody>
      </p:sp>
      <p:sp>
        <p:nvSpPr>
          <p:cNvPr id="292" name=""/>
          <p:cNvSpPr txBox="1"/>
          <p:nvPr/>
        </p:nvSpPr>
        <p:spPr>
          <a:xfrm>
            <a:off x="614160" y="5563080"/>
            <a:ext cx="794880" cy="469800"/>
          </a:xfrm>
          <a:prstGeom prst="rect">
            <a:avLst/>
          </a:prstGeom>
          <a:solidFill>
            <a:srgbClr val="ffffff"/>
          </a:solidFill>
          <a:ln w="0">
            <a:noFill/>
          </a:ln>
        </p:spPr>
        <p:txBody>
          <a:bodyPr lIns="90000" rIns="90000" tIns="45000" bIns="45000" anchor="t">
            <a:normAutofit fontScale="92500" lnSpcReduction="9999"/>
          </a:bodyPr>
          <a:p>
            <a:pPr marL="57960" indent="57960" algn="r"/>
            <a:r>
              <a:rPr b="0" lang="en-US" sz="2200" strike="noStrike" u="none">
                <a:solidFill>
                  <a:srgbClr val="000000"/>
                </a:solidFill>
                <a:uFillTx/>
                <a:latin typeface="ArialMT"/>
                <a:ea typeface="ArialMT"/>
              </a:rPr>
              <a:t>-0.4</a:t>
            </a:r>
            <a:endParaRPr b="0" lang="en-US" sz="2200" strike="noStrike" u="none">
              <a:solidFill>
                <a:srgbClr val="000000"/>
              </a:solidFill>
              <a:uFillTx/>
              <a:latin typeface="Arial"/>
            </a:endParaRPr>
          </a:p>
        </p:txBody>
      </p:sp>
      <p:sp>
        <p:nvSpPr>
          <p:cNvPr id="293" name=""/>
          <p:cNvSpPr txBox="1"/>
          <p:nvPr/>
        </p:nvSpPr>
        <p:spPr>
          <a:xfrm>
            <a:off x="614160" y="6502320"/>
            <a:ext cx="794880" cy="469800"/>
          </a:xfrm>
          <a:prstGeom prst="rect">
            <a:avLst/>
          </a:prstGeom>
          <a:solidFill>
            <a:srgbClr val="ffffff"/>
          </a:solidFill>
          <a:ln w="0">
            <a:noFill/>
          </a:ln>
        </p:spPr>
        <p:txBody>
          <a:bodyPr lIns="90000" rIns="90000" tIns="45000" bIns="45000" anchor="t">
            <a:normAutofit fontScale="92500" lnSpcReduction="9999"/>
          </a:bodyPr>
          <a:p>
            <a:pPr marL="57960" indent="57960" algn="r"/>
            <a:r>
              <a:rPr b="0" lang="en-US" sz="2200" strike="noStrike" u="none">
                <a:solidFill>
                  <a:srgbClr val="000000"/>
                </a:solidFill>
                <a:uFillTx/>
                <a:latin typeface="ArialMT"/>
                <a:ea typeface="ArialMT"/>
              </a:rPr>
              <a:t>-0.8</a:t>
            </a:r>
            <a:endParaRPr b="0" lang="en-US" sz="2200" strike="noStrike" u="none">
              <a:solidFill>
                <a:srgbClr val="000000"/>
              </a:solidFill>
              <a:uFillTx/>
              <a:latin typeface="Arial"/>
            </a:endParaRPr>
          </a:p>
        </p:txBody>
      </p:sp>
      <p:sp>
        <p:nvSpPr>
          <p:cNvPr id="294" name=""/>
          <p:cNvSpPr/>
          <p:nvPr/>
        </p:nvSpPr>
        <p:spPr>
          <a:xfrm>
            <a:off x="1584720" y="5168160"/>
            <a:ext cx="596520" cy="3261600"/>
          </a:xfrm>
          <a:custGeom>
            <a:avLst/>
            <a:gdLst/>
            <a:ahLst/>
            <a:rect l="0" t="0" r="r" b="b"/>
            <a:pathLst>
              <a:path w="1657" h="9060">
                <a:moveTo>
                  <a:pt x="0" y="9060"/>
                </a:moveTo>
                <a:lnTo>
                  <a:pt x="0" y="0"/>
                </a:lnTo>
                <a:lnTo>
                  <a:pt x="1657" y="0"/>
                </a:lnTo>
                <a:lnTo>
                  <a:pt x="1657" y="9060"/>
                </a:lnTo>
                <a:lnTo>
                  <a:pt x="0" y="9060"/>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295" name=""/>
          <p:cNvSpPr txBox="1"/>
          <p:nvPr/>
        </p:nvSpPr>
        <p:spPr>
          <a:xfrm>
            <a:off x="1584720" y="8429400"/>
            <a:ext cx="596160" cy="5192280"/>
          </a:xfrm>
          <a:prstGeom prst="rect">
            <a:avLst/>
          </a:prstGeom>
          <a:noFill/>
          <a:ln w="0">
            <a:noFill/>
          </a:ln>
        </p:spPr>
        <p:txBody>
          <a:bodyPr lIns="90000" rIns="90000" tIns="45000" bIns="45000" anchor="t">
            <a:noAutofit/>
          </a:bodyPr>
          <a:p>
            <a:r>
              <a:rPr b="0" lang="en-US" sz="3000" strike="noStrike" u="none">
                <a:solidFill>
                  <a:srgbClr val="000000"/>
                </a:solidFill>
                <a:uFillTx/>
                <a:latin typeface="ArialMT"/>
                <a:ea typeface="ArialMT"/>
              </a:rPr>
              <a:t>Correlation Value</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6"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Conclusion</a:t>
            </a:r>
            <a:endParaRPr b="0" lang="en-US" sz="8000" strike="noStrike" u="none">
              <a:solidFill>
                <a:srgbClr val="000000"/>
              </a:solidFill>
              <a:uFillTx/>
              <a:latin typeface="Arial"/>
            </a:endParaRPr>
          </a:p>
        </p:txBody>
      </p:sp>
      <p:sp>
        <p:nvSpPr>
          <p:cNvPr id="297" name=""/>
          <p:cNvSpPr txBox="1"/>
          <p:nvPr/>
        </p:nvSpPr>
        <p:spPr>
          <a:xfrm>
            <a:off x="952560" y="2603520"/>
            <a:ext cx="11099880" cy="6286680"/>
          </a:xfrm>
          <a:prstGeom prst="rect">
            <a:avLst/>
          </a:prstGeom>
          <a:noFill/>
          <a:ln w="0">
            <a:noFill/>
          </a:ln>
        </p:spPr>
        <p:txBody>
          <a:bodyPr lIns="90000" rIns="90000" tIns="45000" bIns="45000" anchor="t">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Overall results hint at the existence of universal patterns in polyphonic timbre perception</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1" lang="en-US" sz="3600" strike="noStrike" u="none">
                <a:solidFill>
                  <a:srgbClr val="000000"/>
                </a:solidFill>
                <a:uFillTx/>
                <a:latin typeface="Helvetica-Light"/>
                <a:ea typeface="Helvetica-Light"/>
              </a:rPr>
              <a:t>Activity, Brightness</a:t>
            </a:r>
            <a:r>
              <a:rPr b="0" lang="en-US" sz="3600" strike="noStrike" u="none">
                <a:solidFill>
                  <a:srgbClr val="000000"/>
                </a:solidFill>
                <a:uFillTx/>
                <a:latin typeface="Helvetica-Light"/>
                <a:ea typeface="Helvetica-Light"/>
              </a:rPr>
              <a:t> - common perceptual dimensions</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increase in intrinsic dimensionality </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enculturation</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musical expertise </a:t>
            </a:r>
            <a:endParaRPr b="0" lang="en-US" sz="3600" strike="noStrike" u="none">
              <a:solidFill>
                <a:srgbClr val="000000"/>
              </a:solidFill>
              <a:uFillTx/>
              <a:latin typeface="Arial"/>
            </a:endParaRPr>
          </a:p>
        </p:txBody>
      </p:sp>
      <p:sp>
        <p:nvSpPr>
          <p:cNvPr id="298" name=""/>
          <p:cNvSpPr txBox="1"/>
          <p:nvPr/>
        </p:nvSpPr>
        <p:spPr>
          <a:xfrm>
            <a:off x="8579160" y="7122600"/>
            <a:ext cx="4042800" cy="213372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marL="368280" indent="-368280" algn="ctr">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596880" indent="-368280" algn="ctr">
              <a:buClr>
                <a:srgbClr val="000000"/>
              </a:buClr>
              <a:buSzPct val="45000"/>
              <a:buFont typeface=""/>
              <a:buChar char=" "/>
            </a:pPr>
            <a:r>
              <a:rPr b="0" lang="en-US" sz="2900" strike="noStrike" u="none">
                <a:solidFill>
                  <a:srgbClr val="000000"/>
                </a:solidFill>
                <a:uFillTx/>
                <a:latin typeface="AvenirNext-Bold"/>
                <a:ea typeface="AvenirNext-Bold"/>
              </a:rPr>
              <a:t>can genre, emotion be identified based on these two dimensions?</a:t>
            </a:r>
            <a:endParaRPr b="0" lang="en-US" sz="2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What makes a Genre?</a:t>
            </a:r>
            <a:endParaRPr b="0" lang="en-US" sz="8000" strike="noStrike" u="none">
              <a:solidFill>
                <a:srgbClr val="000000"/>
              </a:solidFill>
              <a:uFillTx/>
              <a:latin typeface="Arial"/>
            </a:endParaRPr>
          </a:p>
        </p:txBody>
      </p:sp>
      <p:sp>
        <p:nvSpPr>
          <p:cNvPr id="300" name=""/>
          <p:cNvSpPr txBox="1"/>
          <p:nvPr/>
        </p:nvSpPr>
        <p:spPr>
          <a:xfrm>
            <a:off x="952560" y="2603520"/>
            <a:ext cx="11099880" cy="6286680"/>
          </a:xfrm>
          <a:prstGeom prst="rect">
            <a:avLst/>
          </a:prstGeom>
          <a:noFill/>
          <a:ln w="0">
            <a:noFill/>
          </a:ln>
        </p:spPr>
        <p:txBody>
          <a:bodyPr lIns="90000" rIns="90000" tIns="45000" bIns="45000" anchor="t">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What makes a genre?</a:t>
            </a:r>
            <a:endParaRPr b="0" lang="en-US" sz="3600" strike="noStrike" u="none">
              <a:solidFill>
                <a:srgbClr val="000000"/>
              </a:solidFill>
              <a:uFillTx/>
              <a:latin typeface="Arial"/>
            </a:endParaRPr>
          </a:p>
        </p:txBody>
      </p:sp>
      <p:pic>
        <p:nvPicPr>
          <p:cNvPr id="301" name="" descr=""/>
          <p:cNvPicPr/>
          <p:nvPr/>
        </p:nvPicPr>
        <p:blipFill>
          <a:blip r:embed="rId1"/>
          <a:stretch/>
        </p:blipFill>
        <p:spPr>
          <a:xfrm>
            <a:off x="3477240" y="2842560"/>
            <a:ext cx="6050160" cy="5559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02"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6500" strike="noStrike" u="none">
                <a:solidFill>
                  <a:srgbClr val="ffffff"/>
                </a:solidFill>
                <a:uFillTx/>
                <a:latin typeface="HelveticaNeue-Light"/>
                <a:ea typeface="HelveticaNeue-Light"/>
              </a:rPr>
              <a:t>Dual Pathways in the brain</a:t>
            </a:r>
            <a:endParaRPr b="0" lang="en-US" sz="6500" strike="noStrike" u="none">
              <a:solidFill>
                <a:srgbClr val="ffffff"/>
              </a:solidFill>
              <a:uFillTx/>
              <a:latin typeface="Arial"/>
            </a:endParaRPr>
          </a:p>
        </p:txBody>
      </p:sp>
      <p:sp>
        <p:nvSpPr>
          <p:cNvPr id="303" name=""/>
          <p:cNvSpPr txBox="1"/>
          <p:nvPr/>
        </p:nvSpPr>
        <p:spPr>
          <a:xfrm>
            <a:off x="571680" y="2222640"/>
            <a:ext cx="11861640" cy="6667560"/>
          </a:xfrm>
          <a:prstGeom prst="rect">
            <a:avLst/>
          </a:prstGeom>
          <a:noFill/>
          <a:ln w="0">
            <a:noFill/>
          </a:ln>
        </p:spPr>
        <p:txBody>
          <a:bodyPr lIns="90000" rIns="90000" tIns="45000" bIns="45000" anchor="t">
            <a:normAutofit/>
          </a:bodyPr>
          <a:p>
            <a:pPr marL="469800" indent="-469800">
              <a:spcAft>
                <a:spcPts val="1199"/>
              </a:spcAft>
              <a:buClr>
                <a:srgbClr val="ffffff"/>
              </a:buClr>
              <a:buSzPct val="45000"/>
              <a:buFont typeface=""/>
              <a:buChar char=""/>
            </a:pPr>
            <a:r>
              <a:rPr b="0" lang="en-US" sz="3600" strike="noStrike" u="none">
                <a:solidFill>
                  <a:srgbClr val="ffffff"/>
                </a:solidFill>
                <a:uFillTx/>
                <a:latin typeface="HelveticaNeue-Light"/>
                <a:ea typeface="HelveticaNeue-Light"/>
              </a:rPr>
              <a:t>represent the “</a:t>
            </a:r>
            <a:r>
              <a:rPr b="1" lang="en-US" sz="3600" strike="noStrike" u="none">
                <a:solidFill>
                  <a:srgbClr val="c82505"/>
                </a:solidFill>
                <a:uFillTx/>
                <a:latin typeface="HelveticaNeue-Light"/>
                <a:ea typeface="HelveticaNeue-Light"/>
              </a:rPr>
              <a:t>where</a:t>
            </a:r>
            <a:r>
              <a:rPr b="0" lang="en-US" sz="3600" strike="noStrike" u="none">
                <a:solidFill>
                  <a:srgbClr val="ffffff"/>
                </a:solidFill>
                <a:uFillTx/>
                <a:latin typeface="HelveticaNeue-Light"/>
                <a:ea typeface="HelveticaNeue-Light"/>
              </a:rPr>
              <a:t>” and “</a:t>
            </a:r>
            <a:r>
              <a:rPr b="1" lang="en-US" sz="3600" strike="noStrike" u="none">
                <a:solidFill>
                  <a:srgbClr val="00872a"/>
                </a:solidFill>
                <a:uFillTx/>
                <a:latin typeface="HelveticaNeue-Light"/>
                <a:ea typeface="HelveticaNeue-Light"/>
              </a:rPr>
              <a:t>what</a:t>
            </a:r>
            <a:r>
              <a:rPr b="0" lang="en-US" sz="3600" strike="noStrike" u="none">
                <a:solidFill>
                  <a:srgbClr val="ffffff"/>
                </a:solidFill>
                <a:uFillTx/>
                <a:latin typeface="HelveticaNeue-Light"/>
                <a:ea typeface="HelveticaNeue-Light"/>
              </a:rPr>
              <a:t>” of the sound </a:t>
            </a:r>
            <a:endParaRPr b="0" lang="en-US" sz="3600" strike="noStrike" u="none">
              <a:solidFill>
                <a:srgbClr val="ffffff"/>
              </a:solidFill>
              <a:uFillTx/>
              <a:latin typeface="Arial"/>
            </a:endParaRPr>
          </a:p>
          <a:p>
            <a:pPr marL="469800" indent="-469800">
              <a:spcAft>
                <a:spcPts val="1199"/>
              </a:spcAft>
              <a:buClr>
                <a:srgbClr val="ffffff"/>
              </a:buClr>
              <a:buSzPct val="45000"/>
              <a:buFont typeface=""/>
              <a:buChar char=""/>
            </a:pPr>
            <a:r>
              <a:rPr b="0" lang="en-US" sz="3600" strike="noStrike" u="none">
                <a:solidFill>
                  <a:srgbClr val="ffffff"/>
                </a:solidFill>
                <a:uFillTx/>
                <a:latin typeface="HelveticaNeue-Light"/>
                <a:ea typeface="HelveticaNeue-Light"/>
              </a:rPr>
              <a:t>postero-dorsal stream encompasses both </a:t>
            </a:r>
            <a:r>
              <a:rPr b="1" lang="en-US" sz="3600" strike="noStrike" u="none">
                <a:solidFill>
                  <a:srgbClr val="c82505"/>
                </a:solidFill>
                <a:uFillTx/>
                <a:latin typeface="HelveticaNeue-Light"/>
                <a:ea typeface="HelveticaNeue-Light"/>
              </a:rPr>
              <a:t>spatial</a:t>
            </a:r>
            <a:r>
              <a:rPr b="0" lang="en-US" sz="3600" strike="noStrike" u="none">
                <a:solidFill>
                  <a:srgbClr val="ffffff"/>
                </a:solidFill>
                <a:uFillTx/>
                <a:latin typeface="HelveticaNeue-Light"/>
                <a:ea typeface="HelveticaNeue-Light"/>
              </a:rPr>
              <a:t> and </a:t>
            </a:r>
            <a:r>
              <a:rPr b="1" lang="en-US" sz="3600" strike="noStrike" u="none">
                <a:solidFill>
                  <a:srgbClr val="c82505"/>
                </a:solidFill>
                <a:uFillTx/>
                <a:latin typeface="HelveticaNeue-Light"/>
                <a:ea typeface="HelveticaNeue-Light"/>
              </a:rPr>
              <a:t>language</a:t>
            </a:r>
            <a:r>
              <a:rPr b="0" lang="en-US" sz="3600" strike="noStrike" u="none">
                <a:solidFill>
                  <a:srgbClr val="ffffff"/>
                </a:solidFill>
                <a:uFillTx/>
                <a:latin typeface="HelveticaNeue-Light"/>
                <a:ea typeface="HelveticaNeue-Light"/>
              </a:rPr>
              <a:t> functions </a:t>
            </a:r>
            <a:endParaRPr b="0" lang="en-US" sz="3600" strike="noStrike" u="none">
              <a:solidFill>
                <a:srgbClr val="ffffff"/>
              </a:solidFill>
              <a:uFillTx/>
              <a:latin typeface="Arial"/>
            </a:endParaRPr>
          </a:p>
          <a:p>
            <a:pPr marL="469800" indent="-469800">
              <a:spcAft>
                <a:spcPts val="1199"/>
              </a:spcAft>
              <a:buClr>
                <a:srgbClr val="ffffff"/>
              </a:buClr>
              <a:buSzPct val="45000"/>
              <a:buFont typeface=""/>
              <a:buChar char=""/>
            </a:pPr>
            <a:r>
              <a:rPr b="0" lang="en-US" sz="3600" strike="noStrike" u="none">
                <a:solidFill>
                  <a:srgbClr val="ffffff"/>
                </a:solidFill>
                <a:uFillTx/>
                <a:latin typeface="HelveticaNeue-Light"/>
                <a:ea typeface="HelveticaNeue-Light"/>
              </a:rPr>
              <a:t>antero-ventral auditory pathway important in </a:t>
            </a:r>
            <a:r>
              <a:rPr b="1" lang="en-US" sz="3600" strike="noStrike" u="none">
                <a:solidFill>
                  <a:srgbClr val="00872a"/>
                </a:solidFill>
                <a:uFillTx/>
                <a:latin typeface="HelveticaNeue-Light"/>
                <a:ea typeface="HelveticaNeue-Light"/>
              </a:rPr>
              <a:t>auditory pattern recognition</a:t>
            </a:r>
            <a:r>
              <a:rPr b="0" lang="en-US" sz="3600" strike="noStrike" u="none">
                <a:solidFill>
                  <a:srgbClr val="ffffff"/>
                </a:solidFill>
                <a:uFillTx/>
                <a:latin typeface="HelveticaNeue-Light"/>
                <a:ea typeface="HelveticaNeue-Light"/>
              </a:rPr>
              <a:t> and </a:t>
            </a:r>
            <a:r>
              <a:rPr b="1" lang="en-US" sz="3600" strike="noStrike" u="none">
                <a:solidFill>
                  <a:srgbClr val="00872a"/>
                </a:solidFill>
                <a:uFillTx/>
                <a:latin typeface="HelveticaNeue-Light"/>
                <a:ea typeface="HelveticaNeue-Light"/>
              </a:rPr>
              <a:t>object identification </a:t>
            </a:r>
            <a:r>
              <a:rPr b="0" lang="en-US" sz="3600" strike="noStrike" u="none">
                <a:solidFill>
                  <a:srgbClr val="ffffff"/>
                </a:solidFill>
                <a:uFillTx/>
                <a:latin typeface="HelveticaNeue-Light"/>
                <a:ea typeface="HelveticaNeue-Light"/>
              </a:rPr>
              <a:t>and is </a:t>
            </a:r>
            <a:r>
              <a:rPr b="1" lang="en-US" sz="3600" strike="noStrike" u="none">
                <a:solidFill>
                  <a:srgbClr val="ffffff"/>
                </a:solidFill>
                <a:uFillTx/>
                <a:latin typeface="HelveticaNeue-Light"/>
                <a:ea typeface="HelveticaNeue-Light"/>
              </a:rPr>
              <a:t>hierarchically</a:t>
            </a:r>
            <a:r>
              <a:rPr b="0" lang="en-US" sz="3600" strike="noStrike" u="none">
                <a:solidFill>
                  <a:srgbClr val="ffffff"/>
                </a:solidFill>
                <a:uFillTx/>
                <a:latin typeface="HelveticaNeue-Light"/>
                <a:ea typeface="HelveticaNeue-Light"/>
              </a:rPr>
              <a:t> organized</a:t>
            </a:r>
            <a:endParaRPr b="0" lang="en-US" sz="3600" strike="noStrike" u="none">
              <a:solidFill>
                <a:srgbClr val="ffffff"/>
              </a:solidFill>
              <a:uFillTx/>
              <a:latin typeface="Arial"/>
            </a:endParaRPr>
          </a:p>
        </p:txBody>
      </p:sp>
      <p:pic>
        <p:nvPicPr>
          <p:cNvPr id="304" name="" descr=""/>
          <p:cNvPicPr/>
          <p:nvPr/>
        </p:nvPicPr>
        <p:blipFill>
          <a:blip r:embed="rId1"/>
          <a:stretch/>
        </p:blipFill>
        <p:spPr>
          <a:xfrm>
            <a:off x="7459920" y="14520600"/>
            <a:ext cx="1507680" cy="1074600"/>
          </a:xfrm>
          <a:prstGeom prst="rect">
            <a:avLst/>
          </a:prstGeom>
          <a:ln w="0">
            <a:noFill/>
          </a:ln>
        </p:spPr>
      </p:pic>
      <p:pic>
        <p:nvPicPr>
          <p:cNvPr id="305" name="" descr=""/>
          <p:cNvPicPr/>
          <p:nvPr/>
        </p:nvPicPr>
        <p:blipFill>
          <a:blip r:embed="rId2"/>
          <a:stretch/>
        </p:blipFill>
        <p:spPr>
          <a:xfrm>
            <a:off x="9149760" y="6920280"/>
            <a:ext cx="3565440" cy="2485800"/>
          </a:xfrm>
          <a:prstGeom prst="rect">
            <a:avLst/>
          </a:prstGeom>
          <a:ln w="25560">
            <a:solidFill>
              <a:srgbClr val="000000"/>
            </a:solidFill>
            <a:miter/>
          </a:ln>
        </p:spPr>
      </p:pic>
      <p:sp>
        <p:nvSpPr>
          <p:cNvPr id="306" name=""/>
          <p:cNvSpPr txBox="1"/>
          <p:nvPr/>
        </p:nvSpPr>
        <p:spPr>
          <a:xfrm>
            <a:off x="11367360" y="6504840"/>
            <a:ext cx="969120" cy="675720"/>
          </a:xfrm>
          <a:prstGeom prst="rect">
            <a:avLst/>
          </a:prstGeom>
          <a:noFill/>
          <a:ln w="0">
            <a:noFill/>
          </a:ln>
        </p:spPr>
        <p:txBody>
          <a:bodyPr lIns="90000" rIns="90000" tIns="45000" bIns="45000" anchor="t">
            <a:noAutofit/>
          </a:bodyPr>
          <a:p>
            <a:pPr algn="ctr"/>
            <a:r>
              <a:rPr b="1" lang="en-US" sz="2300" strike="noStrike" u="none">
                <a:solidFill>
                  <a:srgbClr val="c82505"/>
                </a:solidFill>
                <a:uFillTx/>
                <a:latin typeface="BookmanOldStyle"/>
                <a:ea typeface="BookmanOldStyle"/>
              </a:rPr>
              <a:t>where</a:t>
            </a:r>
            <a:endParaRPr b="0" lang="en-US" sz="2300" strike="noStrike" u="none">
              <a:solidFill>
                <a:srgbClr val="ffffff"/>
              </a:solidFill>
              <a:uFillTx/>
              <a:latin typeface="Arial"/>
            </a:endParaRPr>
          </a:p>
        </p:txBody>
      </p:sp>
      <p:sp>
        <p:nvSpPr>
          <p:cNvPr id="307" name=""/>
          <p:cNvSpPr txBox="1"/>
          <p:nvPr/>
        </p:nvSpPr>
        <p:spPr>
          <a:xfrm>
            <a:off x="4326840" y="8889480"/>
            <a:ext cx="4351320" cy="46980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algn="ctr"/>
            <a:r>
              <a:rPr b="0" lang="en-US" sz="2400" strike="noStrike" u="none">
                <a:solidFill>
                  <a:srgbClr val="000000"/>
                </a:solidFill>
                <a:uFillTx/>
                <a:latin typeface="Helvetica-Light"/>
                <a:ea typeface="Helvetica-Light"/>
              </a:rPr>
              <a:t>Rauschecker and Scott, 2009</a:t>
            </a:r>
            <a:endParaRPr b="0" lang="en-US" sz="2400" strike="noStrike" u="none">
              <a:solidFill>
                <a:srgbClr val="000000"/>
              </a:solidFill>
              <a:uFillTx/>
              <a:latin typeface="Arial"/>
            </a:endParaRPr>
          </a:p>
        </p:txBody>
      </p:sp>
      <p:sp>
        <p:nvSpPr>
          <p:cNvPr id="308" name=""/>
          <p:cNvSpPr txBox="1"/>
          <p:nvPr/>
        </p:nvSpPr>
        <p:spPr>
          <a:xfrm>
            <a:off x="9051480" y="8889480"/>
            <a:ext cx="840600" cy="675720"/>
          </a:xfrm>
          <a:prstGeom prst="rect">
            <a:avLst/>
          </a:prstGeom>
          <a:noFill/>
          <a:ln w="0">
            <a:noFill/>
          </a:ln>
        </p:spPr>
        <p:txBody>
          <a:bodyPr lIns="90000" rIns="90000" tIns="45000" bIns="45000" anchor="t">
            <a:noAutofit/>
          </a:bodyPr>
          <a:p>
            <a:pPr algn="ctr"/>
            <a:r>
              <a:rPr b="1" lang="en-US" sz="2300" strike="noStrike" u="none">
                <a:solidFill>
                  <a:srgbClr val="00872a"/>
                </a:solidFill>
                <a:uFillTx/>
                <a:latin typeface="BookmanOldStyle"/>
                <a:ea typeface="BookmanOldStyle"/>
              </a:rPr>
              <a:t>what</a:t>
            </a:r>
            <a:endParaRPr b="0" lang="en-US" sz="23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09"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a:t>
            </a:r>
            <a:r>
              <a:rPr b="0" lang="en-US" sz="4800" strike="noStrike" u="none">
                <a:solidFill>
                  <a:srgbClr val="ffffff"/>
                </a:solidFill>
                <a:uFillTx/>
                <a:latin typeface="HelveticaNeue-Light"/>
                <a:ea typeface="HelveticaNeue-Light"/>
              </a:rPr>
              <a:t>hierarchical”</a:t>
            </a:r>
            <a:endParaRPr b="0" lang="en-US" sz="4800" strike="noStrike" u="none">
              <a:solidFill>
                <a:srgbClr val="ffffff"/>
              </a:solidFill>
              <a:uFillTx/>
              <a:latin typeface="Arial"/>
            </a:endParaRPr>
          </a:p>
        </p:txBody>
      </p:sp>
      <p:sp>
        <p:nvSpPr>
          <p:cNvPr id="310" name=""/>
          <p:cNvSpPr txBox="1"/>
          <p:nvPr/>
        </p:nvSpPr>
        <p:spPr>
          <a:xfrm>
            <a:off x="571680" y="2222640"/>
            <a:ext cx="8264160" cy="6667560"/>
          </a:xfrm>
          <a:prstGeom prst="rect">
            <a:avLst/>
          </a:prstGeom>
          <a:noFill/>
          <a:ln w="0">
            <a:noFill/>
          </a:ln>
        </p:spPr>
        <p:txBody>
          <a:bodyPr lIns="90000" rIns="90000" tIns="45000" bIns="45000" anchor="t">
            <a:normAutofit/>
          </a:bodyPr>
          <a:p>
            <a:pPr marL="469800" indent="-469800">
              <a:spcAft>
                <a:spcPts val="1199"/>
              </a:spcAft>
              <a:buClr>
                <a:srgbClr val="ffffff"/>
              </a:buClr>
              <a:buSzPct val="45000"/>
              <a:buFont typeface=""/>
              <a:buChar char=""/>
            </a:pPr>
            <a:r>
              <a:rPr b="0" lang="en-US" sz="3600" strike="noStrike" u="none">
                <a:solidFill>
                  <a:srgbClr val="ffffff"/>
                </a:solidFill>
                <a:uFillTx/>
                <a:latin typeface="HelveticaNeue-Light"/>
                <a:ea typeface="HelveticaNeue-Light"/>
              </a:rPr>
              <a:t>levels of abstraction</a:t>
            </a:r>
            <a:endParaRPr b="0" lang="en-US" sz="3600" strike="noStrike" u="none">
              <a:solidFill>
                <a:srgbClr val="ffffff"/>
              </a:solidFill>
              <a:uFillTx/>
              <a:latin typeface="Arial"/>
            </a:endParaRPr>
          </a:p>
          <a:p>
            <a:pPr marL="469800" indent="-469800">
              <a:spcAft>
                <a:spcPts val="1199"/>
              </a:spcAft>
              <a:buClr>
                <a:srgbClr val="ffffff"/>
              </a:buClr>
              <a:buSzPct val="45000"/>
              <a:buFont typeface=""/>
              <a:buChar char=""/>
            </a:pPr>
            <a:r>
              <a:rPr b="0" lang="en-US" sz="3600" strike="noStrike" u="none">
                <a:solidFill>
                  <a:srgbClr val="ffffff"/>
                </a:solidFill>
                <a:uFillTx/>
                <a:latin typeface="HelveticaNeue-Light"/>
                <a:ea typeface="HelveticaNeue-Light"/>
              </a:rPr>
              <a:t>basis to hypothesise where timbre is encoded in the brain</a:t>
            </a:r>
            <a:endParaRPr b="0" lang="en-US" sz="3600" strike="noStrike" u="none">
              <a:solidFill>
                <a:srgbClr val="ffffff"/>
              </a:solidFill>
              <a:uFillTx/>
              <a:latin typeface="Arial"/>
            </a:endParaRPr>
          </a:p>
        </p:txBody>
      </p:sp>
      <p:grpSp>
        <p:nvGrpSpPr>
          <p:cNvPr id="311" name=""/>
          <p:cNvGrpSpPr/>
          <p:nvPr/>
        </p:nvGrpSpPr>
        <p:grpSpPr>
          <a:xfrm>
            <a:off x="9495000" y="2145240"/>
            <a:ext cx="2981520" cy="2288520"/>
            <a:chOff x="9495000" y="2145240"/>
            <a:chExt cx="2981520" cy="2288520"/>
          </a:xfrm>
        </p:grpSpPr>
        <p:pic>
          <p:nvPicPr>
            <p:cNvPr id="312" name="" descr=""/>
            <p:cNvPicPr/>
            <p:nvPr/>
          </p:nvPicPr>
          <p:blipFill>
            <a:blip r:embed="rId1"/>
            <a:stretch/>
          </p:blipFill>
          <p:spPr>
            <a:xfrm>
              <a:off x="9886680" y="2373120"/>
              <a:ext cx="1732320" cy="1199880"/>
            </a:xfrm>
            <a:prstGeom prst="rect">
              <a:avLst/>
            </a:prstGeom>
            <a:ln w="0">
              <a:noFill/>
            </a:ln>
          </p:spPr>
        </p:pic>
        <p:pic>
          <p:nvPicPr>
            <p:cNvPr id="313" name="" descr=""/>
            <p:cNvPicPr/>
            <p:nvPr/>
          </p:nvPicPr>
          <p:blipFill>
            <a:blip r:embed="rId2"/>
            <a:stretch/>
          </p:blipFill>
          <p:spPr>
            <a:xfrm>
              <a:off x="11529000" y="2145240"/>
              <a:ext cx="947520" cy="1338840"/>
            </a:xfrm>
            <a:prstGeom prst="rect">
              <a:avLst/>
            </a:prstGeom>
            <a:ln w="0">
              <a:noFill/>
            </a:ln>
          </p:spPr>
        </p:pic>
        <p:pic>
          <p:nvPicPr>
            <p:cNvPr id="314" name="" descr=""/>
            <p:cNvPicPr/>
            <p:nvPr/>
          </p:nvPicPr>
          <p:blipFill>
            <a:blip r:embed="rId3"/>
            <a:stretch/>
          </p:blipFill>
          <p:spPr>
            <a:xfrm>
              <a:off x="11021760" y="3713400"/>
              <a:ext cx="911160" cy="606240"/>
            </a:xfrm>
            <a:prstGeom prst="rect">
              <a:avLst/>
            </a:prstGeom>
            <a:ln w="0">
              <a:noFill/>
            </a:ln>
          </p:spPr>
        </p:pic>
        <p:pic>
          <p:nvPicPr>
            <p:cNvPr id="315" name="" descr=""/>
            <p:cNvPicPr/>
            <p:nvPr/>
          </p:nvPicPr>
          <p:blipFill>
            <a:blip r:embed="rId4"/>
            <a:stretch/>
          </p:blipFill>
          <p:spPr>
            <a:xfrm>
              <a:off x="9495000" y="3767400"/>
              <a:ext cx="1189800" cy="666360"/>
            </a:xfrm>
            <a:prstGeom prst="rect">
              <a:avLst/>
            </a:prstGeom>
            <a:ln w="0">
              <a:noFill/>
            </a:ln>
          </p:spPr>
        </p:pic>
      </p:grpSp>
      <p:pic>
        <p:nvPicPr>
          <p:cNvPr id="316" name="" descr=""/>
          <p:cNvPicPr/>
          <p:nvPr/>
        </p:nvPicPr>
        <p:blipFill>
          <a:blip r:embed="rId5"/>
          <a:stretch/>
        </p:blipFill>
        <p:spPr>
          <a:xfrm>
            <a:off x="7459920" y="14520600"/>
            <a:ext cx="1507680" cy="1074600"/>
          </a:xfrm>
          <a:prstGeom prst="rect">
            <a:avLst/>
          </a:prstGeom>
          <a:ln w="0">
            <a:noFill/>
          </a:ln>
        </p:spPr>
      </p:pic>
      <p:grpSp>
        <p:nvGrpSpPr>
          <p:cNvPr id="317" name=""/>
          <p:cNvGrpSpPr/>
          <p:nvPr/>
        </p:nvGrpSpPr>
        <p:grpSpPr>
          <a:xfrm>
            <a:off x="9066960" y="4603680"/>
            <a:ext cx="3837960" cy="3650400"/>
            <a:chOff x="9066960" y="4603680"/>
            <a:chExt cx="3837960" cy="3650400"/>
          </a:xfrm>
        </p:grpSpPr>
        <p:pic>
          <p:nvPicPr>
            <p:cNvPr id="318" name="" descr=""/>
            <p:cNvPicPr/>
            <p:nvPr/>
          </p:nvPicPr>
          <p:blipFill>
            <a:blip r:embed="rId6"/>
            <a:stretch/>
          </p:blipFill>
          <p:spPr>
            <a:xfrm>
              <a:off x="9121320" y="4603680"/>
              <a:ext cx="3783600" cy="934920"/>
            </a:xfrm>
            <a:prstGeom prst="rect">
              <a:avLst/>
            </a:prstGeom>
            <a:ln w="0">
              <a:noFill/>
            </a:ln>
          </p:spPr>
        </p:pic>
        <p:pic>
          <p:nvPicPr>
            <p:cNvPr id="319" name="" descr=""/>
            <p:cNvPicPr/>
            <p:nvPr/>
          </p:nvPicPr>
          <p:blipFill>
            <a:blip r:embed="rId7"/>
            <a:stretch/>
          </p:blipFill>
          <p:spPr>
            <a:xfrm>
              <a:off x="9096480" y="5781240"/>
              <a:ext cx="3783600" cy="523080"/>
            </a:xfrm>
            <a:prstGeom prst="rect">
              <a:avLst/>
            </a:prstGeom>
            <a:ln w="0">
              <a:noFill/>
            </a:ln>
          </p:spPr>
        </p:pic>
        <p:pic>
          <p:nvPicPr>
            <p:cNvPr id="320" name="" descr=""/>
            <p:cNvPicPr/>
            <p:nvPr/>
          </p:nvPicPr>
          <p:blipFill>
            <a:blip r:embed="rId8"/>
            <a:stretch/>
          </p:blipFill>
          <p:spPr>
            <a:xfrm>
              <a:off x="9072000" y="6546960"/>
              <a:ext cx="3783600" cy="599040"/>
            </a:xfrm>
            <a:prstGeom prst="rect">
              <a:avLst/>
            </a:prstGeom>
            <a:ln w="0">
              <a:noFill/>
            </a:ln>
          </p:spPr>
        </p:pic>
        <p:pic>
          <p:nvPicPr>
            <p:cNvPr id="321" name="" descr=""/>
            <p:cNvPicPr/>
            <p:nvPr/>
          </p:nvPicPr>
          <p:blipFill>
            <a:blip r:embed="rId9"/>
            <a:stretch/>
          </p:blipFill>
          <p:spPr>
            <a:xfrm>
              <a:off x="9066960" y="7377480"/>
              <a:ext cx="3783600" cy="876600"/>
            </a:xfrm>
            <a:prstGeom prst="rect">
              <a:avLst/>
            </a:prstGeom>
            <a:ln w="0">
              <a:noFill/>
            </a:ln>
          </p:spPr>
        </p:pic>
      </p:grpSp>
      <p:pic>
        <p:nvPicPr>
          <p:cNvPr id="322" name="" descr=""/>
          <p:cNvPicPr/>
          <p:nvPr/>
        </p:nvPicPr>
        <p:blipFill>
          <a:blip r:embed="rId10"/>
          <a:stretch/>
        </p:blipFill>
        <p:spPr>
          <a:xfrm>
            <a:off x="10373400" y="8424360"/>
            <a:ext cx="1557360" cy="1355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23"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levels of abstraction</a:t>
            </a:r>
            <a:endParaRPr b="0" lang="en-US" sz="4800" strike="noStrike" u="none">
              <a:solidFill>
                <a:srgbClr val="ffffff"/>
              </a:solidFill>
              <a:uFillTx/>
              <a:latin typeface="Arial"/>
            </a:endParaRPr>
          </a:p>
        </p:txBody>
      </p:sp>
      <p:sp>
        <p:nvSpPr>
          <p:cNvPr id="324" name=""/>
          <p:cNvSpPr txBox="1"/>
          <p:nvPr/>
        </p:nvSpPr>
        <p:spPr>
          <a:xfrm>
            <a:off x="571680" y="2222640"/>
            <a:ext cx="8210520" cy="6667560"/>
          </a:xfrm>
          <a:prstGeom prst="rect">
            <a:avLst/>
          </a:prstGeom>
          <a:noFill/>
          <a:ln w="0">
            <a:noFill/>
          </a:ln>
        </p:spPr>
        <p:txBody>
          <a:bodyPr lIns="90000" rIns="90000" tIns="45000" bIns="45000" anchor="t">
            <a:normAutofit/>
          </a:bodyPr>
          <a:p>
            <a:pPr marL="469800" indent="-469800">
              <a:spcAft>
                <a:spcPts val="1199"/>
              </a:spcAft>
              <a:buClr>
                <a:srgbClr val="ffffff"/>
              </a:buClr>
              <a:buSzPct val="45000"/>
              <a:buFont typeface=""/>
              <a:buChar char=""/>
            </a:pPr>
            <a:r>
              <a:rPr b="1" lang="en-US" sz="3600" strike="noStrike" u="none">
                <a:solidFill>
                  <a:srgbClr val="ffffff"/>
                </a:solidFill>
                <a:uFillTx/>
                <a:latin typeface="HelveticaNeue-Light"/>
                <a:ea typeface="HelveticaNeue-Light"/>
              </a:rPr>
              <a:t>low</a:t>
            </a:r>
            <a:r>
              <a:rPr b="0" lang="en-US" sz="3600" strike="noStrike" u="none">
                <a:solidFill>
                  <a:srgbClr val="ffffff"/>
                </a:solidFill>
                <a:uFillTx/>
                <a:latin typeface="HelveticaNeue-Light"/>
                <a:ea typeface="HelveticaNeue-Light"/>
              </a:rPr>
              <a:t> levels associated with representation of acoustic structure</a:t>
            </a:r>
            <a:endParaRPr b="0" lang="en-US" sz="3600" strike="noStrike" u="none">
              <a:solidFill>
                <a:srgbClr val="ffffff"/>
              </a:solidFill>
              <a:uFillTx/>
              <a:latin typeface="Arial"/>
            </a:endParaRPr>
          </a:p>
          <a:p>
            <a:pPr marL="469800" indent="-469800">
              <a:spcAft>
                <a:spcPts val="1199"/>
              </a:spcAft>
              <a:buClr>
                <a:srgbClr val="ffffff"/>
              </a:buClr>
              <a:buSzPct val="45000"/>
              <a:buFont typeface=""/>
              <a:buChar char=""/>
            </a:pPr>
            <a:r>
              <a:rPr b="1" lang="en-US" sz="3600" strike="noStrike" u="none">
                <a:solidFill>
                  <a:srgbClr val="ffffff"/>
                </a:solidFill>
                <a:uFillTx/>
                <a:latin typeface="HelveticaNeue-Light"/>
                <a:ea typeface="HelveticaNeue-Light"/>
              </a:rPr>
              <a:t>high</a:t>
            </a:r>
            <a:r>
              <a:rPr b="0" lang="en-US" sz="3600" strike="noStrike" u="none">
                <a:solidFill>
                  <a:srgbClr val="ffffff"/>
                </a:solidFill>
                <a:uFillTx/>
                <a:latin typeface="HelveticaNeue-Light"/>
                <a:ea typeface="HelveticaNeue-Light"/>
              </a:rPr>
              <a:t> levels associated with representation of sound source properties </a:t>
            </a:r>
            <a:endParaRPr b="0" lang="en-US" sz="3600" strike="noStrike" u="none">
              <a:solidFill>
                <a:srgbClr val="ffffff"/>
              </a:solidFill>
              <a:uFillTx/>
              <a:latin typeface="Arial"/>
            </a:endParaRPr>
          </a:p>
          <a:p>
            <a:pPr marL="469800" indent="-469800">
              <a:spcAft>
                <a:spcPts val="1199"/>
              </a:spcAft>
              <a:buClr>
                <a:srgbClr val="ffffff"/>
              </a:buClr>
              <a:buSzPct val="45000"/>
              <a:buFont typeface=""/>
              <a:buChar char=""/>
            </a:pPr>
            <a:r>
              <a:rPr b="1" lang="en-US" sz="3600" strike="noStrike" u="none">
                <a:solidFill>
                  <a:srgbClr val="ffffff"/>
                </a:solidFill>
                <a:uFillTx/>
                <a:latin typeface="HelveticaNeue-Light"/>
                <a:ea typeface="HelveticaNeue-Light"/>
              </a:rPr>
              <a:t>higher </a:t>
            </a:r>
            <a:r>
              <a:rPr b="0" lang="en-US" sz="3600" strike="noStrike" u="none">
                <a:solidFill>
                  <a:srgbClr val="ffffff"/>
                </a:solidFill>
                <a:uFillTx/>
                <a:latin typeface="HelveticaNeue-Light"/>
                <a:ea typeface="HelveticaNeue-Light"/>
              </a:rPr>
              <a:t>levels associated with identification, description, and categorization of prototypical mixtures of sources (</a:t>
            </a:r>
            <a:r>
              <a:rPr b="1" lang="en-US" sz="3600" strike="noStrike" u="none">
                <a:solidFill>
                  <a:srgbClr val="ffffff"/>
                </a:solidFill>
                <a:uFillTx/>
                <a:latin typeface="HelveticaNeue-Light"/>
                <a:ea typeface="HelveticaNeue-Light"/>
              </a:rPr>
              <a:t>polyphonic timbre</a:t>
            </a:r>
            <a:r>
              <a:rPr b="0" lang="en-US" sz="3600" strike="noStrike" u="none">
                <a:solidFill>
                  <a:srgbClr val="ffffff"/>
                </a:solidFill>
                <a:uFillTx/>
                <a:latin typeface="HelveticaNeue-Light"/>
                <a:ea typeface="HelveticaNeue-Light"/>
              </a:rPr>
              <a:t>/global sound) </a:t>
            </a:r>
            <a:endParaRPr b="0" lang="en-US" sz="3600" strike="noStrike" u="none">
              <a:solidFill>
                <a:srgbClr val="ffffff"/>
              </a:solidFill>
              <a:uFillTx/>
              <a:latin typeface="Arial"/>
            </a:endParaRPr>
          </a:p>
        </p:txBody>
      </p:sp>
      <p:grpSp>
        <p:nvGrpSpPr>
          <p:cNvPr id="325" name=""/>
          <p:cNvGrpSpPr/>
          <p:nvPr/>
        </p:nvGrpSpPr>
        <p:grpSpPr>
          <a:xfrm>
            <a:off x="9296640" y="2843280"/>
            <a:ext cx="3138840" cy="1396800"/>
            <a:chOff x="9296640" y="2843280"/>
            <a:chExt cx="3138840" cy="1396800"/>
          </a:xfrm>
        </p:grpSpPr>
        <p:grpSp>
          <p:nvGrpSpPr>
            <p:cNvPr id="326" name=""/>
            <p:cNvGrpSpPr/>
            <p:nvPr/>
          </p:nvGrpSpPr>
          <p:grpSpPr>
            <a:xfrm>
              <a:off x="9296640" y="3398400"/>
              <a:ext cx="1366200" cy="669240"/>
              <a:chOff x="9296640" y="3398400"/>
              <a:chExt cx="1366200" cy="669240"/>
            </a:xfrm>
          </p:grpSpPr>
          <p:pic>
            <p:nvPicPr>
              <p:cNvPr id="327" name="" descr=""/>
              <p:cNvPicPr/>
              <p:nvPr/>
            </p:nvPicPr>
            <p:blipFill>
              <a:blip r:embed="rId1"/>
              <a:stretch/>
            </p:blipFill>
            <p:spPr>
              <a:xfrm>
                <a:off x="9296640" y="3398400"/>
                <a:ext cx="669240" cy="669240"/>
              </a:xfrm>
              <a:prstGeom prst="rect">
                <a:avLst/>
              </a:prstGeom>
              <a:ln w="0">
                <a:noFill/>
              </a:ln>
            </p:spPr>
          </p:pic>
          <p:pic>
            <p:nvPicPr>
              <p:cNvPr id="328" name="" descr=""/>
              <p:cNvPicPr/>
              <p:nvPr/>
            </p:nvPicPr>
            <p:blipFill>
              <a:blip r:embed="rId2"/>
              <a:stretch/>
            </p:blipFill>
            <p:spPr>
              <a:xfrm>
                <a:off x="9885960" y="3525120"/>
                <a:ext cx="776880" cy="538200"/>
              </a:xfrm>
              <a:prstGeom prst="rect">
                <a:avLst/>
              </a:prstGeom>
              <a:ln w="0">
                <a:noFill/>
              </a:ln>
            </p:spPr>
          </p:pic>
        </p:grpSp>
        <p:pic>
          <p:nvPicPr>
            <p:cNvPr id="329" name="" descr=""/>
            <p:cNvPicPr/>
            <p:nvPr/>
          </p:nvPicPr>
          <p:blipFill>
            <a:blip r:embed="rId3"/>
            <a:stretch/>
          </p:blipFill>
          <p:spPr>
            <a:xfrm>
              <a:off x="10062000" y="3267720"/>
              <a:ext cx="968760" cy="972360"/>
            </a:xfrm>
            <a:prstGeom prst="rect">
              <a:avLst/>
            </a:prstGeom>
            <a:ln w="0">
              <a:noFill/>
            </a:ln>
          </p:spPr>
        </p:pic>
        <p:pic>
          <p:nvPicPr>
            <p:cNvPr id="330" name="" descr=""/>
            <p:cNvPicPr/>
            <p:nvPr/>
          </p:nvPicPr>
          <p:blipFill>
            <a:blip r:embed="rId4"/>
            <a:stretch/>
          </p:blipFill>
          <p:spPr>
            <a:xfrm>
              <a:off x="10923480" y="3267720"/>
              <a:ext cx="1512000" cy="806400"/>
            </a:xfrm>
            <a:prstGeom prst="rect">
              <a:avLst/>
            </a:prstGeom>
            <a:ln w="0">
              <a:noFill/>
            </a:ln>
          </p:spPr>
        </p:pic>
        <p:pic>
          <p:nvPicPr>
            <p:cNvPr id="331" name="" descr=""/>
            <p:cNvPicPr/>
            <p:nvPr/>
          </p:nvPicPr>
          <p:blipFill>
            <a:blip r:embed="rId5"/>
            <a:stretch/>
          </p:blipFill>
          <p:spPr>
            <a:xfrm>
              <a:off x="10288080" y="2843280"/>
              <a:ext cx="1367640" cy="601200"/>
            </a:xfrm>
            <a:prstGeom prst="rect">
              <a:avLst/>
            </a:prstGeom>
            <a:ln w="0">
              <a:noFill/>
            </a:ln>
          </p:spPr>
        </p:pic>
      </p:grpSp>
      <p:pic>
        <p:nvPicPr>
          <p:cNvPr id="332" name="" descr=""/>
          <p:cNvPicPr/>
          <p:nvPr/>
        </p:nvPicPr>
        <p:blipFill>
          <a:blip r:embed="rId6"/>
          <a:stretch/>
        </p:blipFill>
        <p:spPr>
          <a:xfrm>
            <a:off x="7459920" y="14520600"/>
            <a:ext cx="1507680" cy="1074600"/>
          </a:xfrm>
          <a:prstGeom prst="rect">
            <a:avLst/>
          </a:prstGeom>
          <a:ln w="0">
            <a:noFill/>
          </a:ln>
        </p:spPr>
      </p:pic>
      <p:sp>
        <p:nvSpPr>
          <p:cNvPr id="333" name=""/>
          <p:cNvSpPr txBox="1"/>
          <p:nvPr/>
        </p:nvSpPr>
        <p:spPr>
          <a:xfrm>
            <a:off x="2045160" y="10307520"/>
            <a:ext cx="3219480" cy="596880"/>
          </a:xfrm>
          <a:prstGeom prst="rect">
            <a:avLst/>
          </a:prstGeom>
          <a:noFill/>
          <a:ln w="0">
            <a:noFill/>
          </a:ln>
        </p:spPr>
        <p:txBody>
          <a:bodyPr lIns="90000" rIns="90000" tIns="45000" bIns="45000" anchor="t">
            <a:noAutofit/>
          </a:bodyPr>
          <a:p>
            <a:pPr algn="ctr"/>
            <a:r>
              <a:rPr b="0" lang="en-US" sz="1100" strike="noStrike" u="none">
                <a:solidFill>
                  <a:srgbClr val="ffffff"/>
                </a:solidFill>
                <a:uFillTx/>
                <a:latin typeface="Helvetica-Light"/>
                <a:ea typeface="Helvetica-Light"/>
              </a:rPr>
              <a:t>Aucouturier 2006; Alluri and Toiviainen, 2010; Ferrer 2011</a:t>
            </a:r>
            <a:endParaRPr b="0" lang="en-US" sz="1100" strike="noStrike" u="none">
              <a:solidFill>
                <a:srgbClr val="ffffff"/>
              </a:solidFill>
              <a:uFillTx/>
              <a:latin typeface="Arial"/>
            </a:endParaRPr>
          </a:p>
        </p:txBody>
      </p:sp>
      <p:grpSp>
        <p:nvGrpSpPr>
          <p:cNvPr id="334" name=""/>
          <p:cNvGrpSpPr/>
          <p:nvPr/>
        </p:nvGrpSpPr>
        <p:grpSpPr>
          <a:xfrm>
            <a:off x="9066960" y="4603680"/>
            <a:ext cx="3837960" cy="3650400"/>
            <a:chOff x="9066960" y="4603680"/>
            <a:chExt cx="3837960" cy="3650400"/>
          </a:xfrm>
        </p:grpSpPr>
        <p:pic>
          <p:nvPicPr>
            <p:cNvPr id="335" name="" descr=""/>
            <p:cNvPicPr/>
            <p:nvPr/>
          </p:nvPicPr>
          <p:blipFill>
            <a:blip r:embed="rId7"/>
            <a:stretch/>
          </p:blipFill>
          <p:spPr>
            <a:xfrm>
              <a:off x="9121320" y="4603680"/>
              <a:ext cx="3783600" cy="934920"/>
            </a:xfrm>
            <a:prstGeom prst="rect">
              <a:avLst/>
            </a:prstGeom>
            <a:ln w="0">
              <a:noFill/>
            </a:ln>
          </p:spPr>
        </p:pic>
        <p:pic>
          <p:nvPicPr>
            <p:cNvPr id="336" name="" descr=""/>
            <p:cNvPicPr/>
            <p:nvPr/>
          </p:nvPicPr>
          <p:blipFill>
            <a:blip r:embed="rId8"/>
            <a:stretch/>
          </p:blipFill>
          <p:spPr>
            <a:xfrm>
              <a:off x="9096480" y="5781240"/>
              <a:ext cx="3783600" cy="523080"/>
            </a:xfrm>
            <a:prstGeom prst="rect">
              <a:avLst/>
            </a:prstGeom>
            <a:ln w="0">
              <a:noFill/>
            </a:ln>
          </p:spPr>
        </p:pic>
        <p:pic>
          <p:nvPicPr>
            <p:cNvPr id="337" name="" descr=""/>
            <p:cNvPicPr/>
            <p:nvPr/>
          </p:nvPicPr>
          <p:blipFill>
            <a:blip r:embed="rId9"/>
            <a:stretch/>
          </p:blipFill>
          <p:spPr>
            <a:xfrm>
              <a:off x="9072000" y="6546960"/>
              <a:ext cx="3783600" cy="599040"/>
            </a:xfrm>
            <a:prstGeom prst="rect">
              <a:avLst/>
            </a:prstGeom>
            <a:ln w="0">
              <a:noFill/>
            </a:ln>
          </p:spPr>
        </p:pic>
        <p:pic>
          <p:nvPicPr>
            <p:cNvPr id="338" name="" descr=""/>
            <p:cNvPicPr/>
            <p:nvPr/>
          </p:nvPicPr>
          <p:blipFill>
            <a:blip r:embed="rId10"/>
            <a:stretch/>
          </p:blipFill>
          <p:spPr>
            <a:xfrm>
              <a:off x="9066960" y="7377480"/>
              <a:ext cx="3783600" cy="876600"/>
            </a:xfrm>
            <a:prstGeom prst="rect">
              <a:avLst/>
            </a:prstGeom>
            <a:ln w="0">
              <a:noFill/>
            </a:ln>
          </p:spPr>
        </p:pic>
      </p:grpSp>
      <p:pic>
        <p:nvPicPr>
          <p:cNvPr id="339" name="" descr=""/>
          <p:cNvPicPr/>
          <p:nvPr/>
        </p:nvPicPr>
        <p:blipFill>
          <a:blip r:embed="rId11"/>
          <a:stretch/>
        </p:blipFill>
        <p:spPr>
          <a:xfrm>
            <a:off x="10373400" y="8424360"/>
            <a:ext cx="1557360" cy="1355040"/>
          </a:xfrm>
          <a:prstGeom prst="rect">
            <a:avLst/>
          </a:prstGeom>
          <a:ln w="0">
            <a:noFill/>
          </a:ln>
        </p:spPr>
      </p:pic>
      <p:grpSp>
        <p:nvGrpSpPr>
          <p:cNvPr id="340" name=""/>
          <p:cNvGrpSpPr/>
          <p:nvPr/>
        </p:nvGrpSpPr>
        <p:grpSpPr>
          <a:xfrm>
            <a:off x="9295920" y="2024280"/>
            <a:ext cx="3139200" cy="2409480"/>
            <a:chOff x="9295920" y="2024280"/>
            <a:chExt cx="3139200" cy="2409480"/>
          </a:xfrm>
        </p:grpSpPr>
        <p:pic>
          <p:nvPicPr>
            <p:cNvPr id="341" name="" descr=""/>
            <p:cNvPicPr/>
            <p:nvPr/>
          </p:nvPicPr>
          <p:blipFill>
            <a:blip r:embed="rId12"/>
            <a:stretch/>
          </p:blipFill>
          <p:spPr>
            <a:xfrm>
              <a:off x="9708480" y="2264400"/>
              <a:ext cx="1823760" cy="1263240"/>
            </a:xfrm>
            <a:prstGeom prst="rect">
              <a:avLst/>
            </a:prstGeom>
            <a:ln w="0">
              <a:noFill/>
            </a:ln>
          </p:spPr>
        </p:pic>
        <p:pic>
          <p:nvPicPr>
            <p:cNvPr id="342" name="" descr=""/>
            <p:cNvPicPr/>
            <p:nvPr/>
          </p:nvPicPr>
          <p:blipFill>
            <a:blip r:embed="rId13"/>
            <a:stretch/>
          </p:blipFill>
          <p:spPr>
            <a:xfrm>
              <a:off x="11437560" y="2024280"/>
              <a:ext cx="997560" cy="1409400"/>
            </a:xfrm>
            <a:prstGeom prst="rect">
              <a:avLst/>
            </a:prstGeom>
            <a:ln w="0">
              <a:noFill/>
            </a:ln>
          </p:spPr>
        </p:pic>
        <p:pic>
          <p:nvPicPr>
            <p:cNvPr id="343" name="" descr=""/>
            <p:cNvPicPr/>
            <p:nvPr/>
          </p:nvPicPr>
          <p:blipFill>
            <a:blip r:embed="rId14"/>
            <a:stretch/>
          </p:blipFill>
          <p:spPr>
            <a:xfrm>
              <a:off x="10903680" y="3675600"/>
              <a:ext cx="959040" cy="638280"/>
            </a:xfrm>
            <a:prstGeom prst="rect">
              <a:avLst/>
            </a:prstGeom>
            <a:ln w="0">
              <a:noFill/>
            </a:ln>
          </p:spPr>
        </p:pic>
        <p:pic>
          <p:nvPicPr>
            <p:cNvPr id="344" name="" descr=""/>
            <p:cNvPicPr/>
            <p:nvPr/>
          </p:nvPicPr>
          <p:blipFill>
            <a:blip r:embed="rId15"/>
            <a:stretch/>
          </p:blipFill>
          <p:spPr>
            <a:xfrm>
              <a:off x="9295920" y="3732480"/>
              <a:ext cx="1252440" cy="701280"/>
            </a:xfrm>
            <a:prstGeom prst="rect">
              <a:avLst/>
            </a:prstGeom>
            <a:ln w="0">
              <a:noFill/>
            </a:ln>
          </p:spPr>
        </p:pic>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45"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6500" strike="noStrike" u="none">
                <a:solidFill>
                  <a:srgbClr val="ffffff"/>
                </a:solidFill>
                <a:uFillTx/>
                <a:latin typeface="HelveticaNeue-Light"/>
                <a:ea typeface="HelveticaNeue-Light"/>
              </a:rPr>
              <a:t>“</a:t>
            </a:r>
            <a:r>
              <a:rPr b="0" lang="en-US" sz="6500" strike="noStrike" u="none">
                <a:solidFill>
                  <a:srgbClr val="ffffff"/>
                </a:solidFill>
                <a:uFillTx/>
                <a:latin typeface="HelveticaNeue-Light"/>
                <a:ea typeface="HelveticaNeue-Light"/>
              </a:rPr>
              <a:t>What” Pathway in the brain</a:t>
            </a:r>
            <a:endParaRPr b="0" lang="en-US" sz="6500" strike="noStrike" u="none">
              <a:solidFill>
                <a:srgbClr val="ffffff"/>
              </a:solidFill>
              <a:uFillTx/>
              <a:latin typeface="Arial"/>
            </a:endParaRPr>
          </a:p>
        </p:txBody>
      </p:sp>
      <p:sp>
        <p:nvSpPr>
          <p:cNvPr id="346" name=""/>
          <p:cNvSpPr txBox="1"/>
          <p:nvPr/>
        </p:nvSpPr>
        <p:spPr>
          <a:xfrm>
            <a:off x="-8025120" y="3832200"/>
            <a:ext cx="7558920" cy="6667560"/>
          </a:xfrm>
          <a:prstGeom prst="rect">
            <a:avLst/>
          </a:prstGeom>
          <a:noFill/>
          <a:ln w="0">
            <a:noFill/>
          </a:ln>
        </p:spPr>
        <p:txBody>
          <a:bodyPr lIns="90000" rIns="90000" tIns="45000" bIns="45000" anchor="t">
            <a:normAutofit lnSpcReduction="9999"/>
          </a:bodyPr>
          <a:p>
            <a:pPr marL="469800" indent="-469800">
              <a:spcBef>
                <a:spcPts val="4201"/>
              </a:spcBef>
              <a:buClr>
                <a:srgbClr val="ffffff"/>
              </a:buClr>
              <a:buSzPct val="45000"/>
              <a:buFont typeface=""/>
              <a:buChar char=""/>
            </a:pPr>
            <a:r>
              <a:rPr b="0" lang="en-US" sz="1800" strike="noStrike" u="none">
                <a:solidFill>
                  <a:srgbClr val="ffffff"/>
                </a:solidFill>
                <a:uFillTx/>
                <a:latin typeface="Arial"/>
              </a:rPr>
              <a:t> </a:t>
            </a:r>
            <a:endParaRPr b="0" lang="en-US" sz="1800" strike="noStrike" u="none">
              <a:solidFill>
                <a:srgbClr val="ffffff"/>
              </a:solidFill>
              <a:uFillTx/>
              <a:latin typeface="Arial"/>
            </a:endParaRPr>
          </a:p>
          <a:p>
            <a:pPr lvl="1" marL="466920" indent="-466920">
              <a:spcBef>
                <a:spcPts val="4201"/>
              </a:spcBef>
              <a:buClr>
                <a:srgbClr val="ffffff"/>
              </a:buClr>
              <a:buSzPct val="45000"/>
              <a:buFont typeface=""/>
              <a:buChar char=""/>
            </a:pPr>
            <a:r>
              <a:rPr b="0" lang="en-US" sz="3600" strike="noStrike" u="none">
                <a:solidFill>
                  <a:srgbClr val="ffffff"/>
                </a:solidFill>
                <a:uFillTx/>
                <a:latin typeface="Helvetica-Light"/>
                <a:ea typeface="Helvetica-Light"/>
              </a:rPr>
              <a:t>stemming from the primary auditory cortex</a:t>
            </a:r>
            <a:endParaRPr b="0" lang="en-US" sz="3600" strike="noStrike" u="none">
              <a:solidFill>
                <a:srgbClr val="ffffff"/>
              </a:solidFill>
              <a:uFillTx/>
              <a:latin typeface="Arial"/>
            </a:endParaRPr>
          </a:p>
          <a:p>
            <a:pPr lvl="1" marL="466920" indent="-466920">
              <a:spcBef>
                <a:spcPts val="4201"/>
              </a:spcBef>
              <a:buClr>
                <a:srgbClr val="ffffff"/>
              </a:buClr>
              <a:buSzPct val="45000"/>
              <a:buFont typeface=""/>
              <a:buChar char=""/>
            </a:pPr>
            <a:r>
              <a:rPr b="0" lang="en-US" sz="3600" strike="noStrike" u="none">
                <a:solidFill>
                  <a:srgbClr val="ffffff"/>
                </a:solidFill>
                <a:uFillTx/>
                <a:latin typeface="Helvetica-Light"/>
                <a:ea typeface="Helvetica-Light"/>
              </a:rPr>
              <a:t>mid-level representations formed in the secondary areas STS and in anterior portions of the STG </a:t>
            </a:r>
            <a:endParaRPr b="0" lang="en-US" sz="3600" strike="noStrike" u="none">
              <a:solidFill>
                <a:srgbClr val="ffffff"/>
              </a:solidFill>
              <a:uFillTx/>
              <a:latin typeface="Arial"/>
            </a:endParaRPr>
          </a:p>
          <a:p>
            <a:pPr lvl="1" marL="466920" indent="-466920">
              <a:spcBef>
                <a:spcPts val="4201"/>
              </a:spcBef>
              <a:buClr>
                <a:srgbClr val="ffffff"/>
              </a:buClr>
              <a:buSzPct val="45000"/>
              <a:buFont typeface=""/>
              <a:buChar char=""/>
            </a:pPr>
            <a:r>
              <a:rPr b="0" lang="en-US" sz="3600" strike="noStrike" u="none">
                <a:solidFill>
                  <a:srgbClr val="ffffff"/>
                </a:solidFill>
                <a:uFillTx/>
                <a:latin typeface="Helvetica-Light"/>
                <a:ea typeface="Helvetica-Light"/>
              </a:rPr>
              <a:t>debated that abstraction extends both in anterior and posterior directions starting from A1</a:t>
            </a:r>
            <a:endParaRPr b="0" lang="en-US" sz="3600" strike="noStrike" u="none">
              <a:solidFill>
                <a:srgbClr val="ffffff"/>
              </a:solidFill>
              <a:uFillTx/>
              <a:latin typeface="Arial"/>
            </a:endParaRPr>
          </a:p>
          <a:p>
            <a:pPr lvl="1" marL="466920" indent="-466920">
              <a:spcBef>
                <a:spcPts val="4201"/>
              </a:spcBef>
              <a:buClr>
                <a:srgbClr val="ffffff"/>
              </a:buClr>
              <a:buSzPct val="45000"/>
              <a:buFont typeface=""/>
              <a:buChar char=""/>
            </a:pPr>
            <a:r>
              <a:rPr b="0" lang="en-US" sz="3600" strike="noStrike" u="none">
                <a:solidFill>
                  <a:srgbClr val="ffffff"/>
                </a:solidFill>
                <a:uFillTx/>
                <a:latin typeface="Helvetica-Light"/>
                <a:ea typeface="Helvetica-Light"/>
              </a:rPr>
              <a:t>right-hemispheric bias.</a:t>
            </a:r>
            <a:endParaRPr b="0" lang="en-US" sz="3600" strike="noStrike" u="none">
              <a:solidFill>
                <a:srgbClr val="ffffff"/>
              </a:solidFill>
              <a:uFillTx/>
              <a:latin typeface="Arial"/>
            </a:endParaRPr>
          </a:p>
        </p:txBody>
      </p:sp>
      <p:pic>
        <p:nvPicPr>
          <p:cNvPr id="347" name="" descr=""/>
          <p:cNvPicPr/>
          <p:nvPr/>
        </p:nvPicPr>
        <p:blipFill>
          <a:blip r:embed="rId1"/>
          <a:stretch/>
        </p:blipFill>
        <p:spPr>
          <a:xfrm>
            <a:off x="7459920" y="14520600"/>
            <a:ext cx="1507680" cy="1074600"/>
          </a:xfrm>
          <a:prstGeom prst="rect">
            <a:avLst/>
          </a:prstGeom>
          <a:ln w="0">
            <a:noFill/>
          </a:ln>
        </p:spPr>
      </p:pic>
      <p:sp>
        <p:nvSpPr>
          <p:cNvPr id="348" name=""/>
          <p:cNvSpPr txBox="1"/>
          <p:nvPr/>
        </p:nvSpPr>
        <p:spPr>
          <a:xfrm>
            <a:off x="3257280" y="9462960"/>
            <a:ext cx="2327400" cy="431640"/>
          </a:xfrm>
          <a:prstGeom prst="rect">
            <a:avLst/>
          </a:prstGeom>
          <a:noFill/>
          <a:ln w="0">
            <a:noFill/>
          </a:ln>
        </p:spPr>
        <p:txBody>
          <a:bodyPr lIns="90000" rIns="90000" tIns="45000" bIns="45000" anchor="t">
            <a:noAutofit/>
          </a:bodyPr>
          <a:p>
            <a:pPr algn="ctr"/>
            <a:r>
              <a:rPr b="0" lang="en-US" sz="1100" strike="noStrike" u="none">
                <a:solidFill>
                  <a:srgbClr val="000000"/>
                </a:solidFill>
                <a:uFillTx/>
                <a:latin typeface="Helvetica-Light"/>
                <a:ea typeface="Helvetica-Light"/>
              </a:rPr>
              <a:t>Rauschecker and Scott, 2009</a:t>
            </a:r>
            <a:endParaRPr b="0" lang="en-US" sz="1100" strike="noStrike" u="none">
              <a:solidFill>
                <a:srgbClr val="ffffff"/>
              </a:solidFill>
              <a:uFillTx/>
              <a:latin typeface="Arial"/>
            </a:endParaRPr>
          </a:p>
        </p:txBody>
      </p:sp>
      <p:grpSp>
        <p:nvGrpSpPr>
          <p:cNvPr id="349" name=""/>
          <p:cNvGrpSpPr/>
          <p:nvPr/>
        </p:nvGrpSpPr>
        <p:grpSpPr>
          <a:xfrm>
            <a:off x="7953120" y="4817520"/>
            <a:ext cx="2722320" cy="2589120"/>
            <a:chOff x="7953120" y="4817520"/>
            <a:chExt cx="2722320" cy="2589120"/>
          </a:xfrm>
        </p:grpSpPr>
        <p:pic>
          <p:nvPicPr>
            <p:cNvPr id="350" name="" descr=""/>
            <p:cNvPicPr/>
            <p:nvPr/>
          </p:nvPicPr>
          <p:blipFill>
            <a:blip r:embed="rId2"/>
            <a:stretch/>
          </p:blipFill>
          <p:spPr>
            <a:xfrm>
              <a:off x="7991640" y="4817520"/>
              <a:ext cx="2683800" cy="663120"/>
            </a:xfrm>
            <a:prstGeom prst="rect">
              <a:avLst/>
            </a:prstGeom>
            <a:ln w="0">
              <a:noFill/>
            </a:ln>
          </p:spPr>
        </p:pic>
        <p:pic>
          <p:nvPicPr>
            <p:cNvPr id="351" name="" descr=""/>
            <p:cNvPicPr/>
            <p:nvPr/>
          </p:nvPicPr>
          <p:blipFill>
            <a:blip r:embed="rId3"/>
            <a:stretch/>
          </p:blipFill>
          <p:spPr>
            <a:xfrm>
              <a:off x="7974000" y="5652720"/>
              <a:ext cx="2683800" cy="371160"/>
            </a:xfrm>
            <a:prstGeom prst="rect">
              <a:avLst/>
            </a:prstGeom>
            <a:ln w="0">
              <a:noFill/>
            </a:ln>
          </p:spPr>
        </p:pic>
        <p:pic>
          <p:nvPicPr>
            <p:cNvPr id="352" name="" descr=""/>
            <p:cNvPicPr/>
            <p:nvPr/>
          </p:nvPicPr>
          <p:blipFill>
            <a:blip r:embed="rId4"/>
            <a:stretch/>
          </p:blipFill>
          <p:spPr>
            <a:xfrm>
              <a:off x="7956720" y="6195960"/>
              <a:ext cx="2683800" cy="425160"/>
            </a:xfrm>
            <a:prstGeom prst="rect">
              <a:avLst/>
            </a:prstGeom>
            <a:ln w="0">
              <a:noFill/>
            </a:ln>
          </p:spPr>
        </p:pic>
        <p:pic>
          <p:nvPicPr>
            <p:cNvPr id="353" name="" descr=""/>
            <p:cNvPicPr/>
            <p:nvPr/>
          </p:nvPicPr>
          <p:blipFill>
            <a:blip r:embed="rId5"/>
            <a:stretch/>
          </p:blipFill>
          <p:spPr>
            <a:xfrm>
              <a:off x="7953120" y="6784920"/>
              <a:ext cx="2683800" cy="621720"/>
            </a:xfrm>
            <a:prstGeom prst="rect">
              <a:avLst/>
            </a:prstGeom>
            <a:ln w="0">
              <a:noFill/>
            </a:ln>
          </p:spPr>
        </p:pic>
      </p:grpSp>
      <p:sp>
        <p:nvSpPr>
          <p:cNvPr id="354" name=""/>
          <p:cNvSpPr/>
          <p:nvPr/>
        </p:nvSpPr>
        <p:spPr>
          <a:xfrm flipV="1">
            <a:off x="11408760" y="4808160"/>
            <a:ext cx="0" cy="2755080"/>
          </a:xfrm>
          <a:prstGeom prst="line">
            <a:avLst/>
          </a:prstGeom>
          <a:ln cap="rnd" w="216000">
            <a:solidFill>
              <a:srgbClr val="f38f18"/>
            </a:solidFill>
            <a:round/>
            <a:tailEnd len="med" type="triangle" w="med"/>
          </a:ln>
        </p:spPr>
        <p:style>
          <a:lnRef idx="0"/>
          <a:fillRef idx="0"/>
          <a:effectRef idx="0"/>
          <a:fontRef idx="minor"/>
        </p:style>
        <p:txBody>
          <a:bodyPr lIns="198000" rIns="198000" tIns="153000" bIns="153000" anchor="t">
            <a:noAutofit/>
          </a:bodyPr>
          <a:p>
            <a:endParaRPr b="0" lang="en-US" sz="1800" strike="noStrike" u="none">
              <a:solidFill>
                <a:srgbClr val="ffffff"/>
              </a:solidFill>
              <a:uFillTx/>
              <a:latin typeface="Arial"/>
            </a:endParaRPr>
          </a:p>
        </p:txBody>
      </p:sp>
      <p:pic>
        <p:nvPicPr>
          <p:cNvPr id="355" name="" descr=""/>
          <p:cNvPicPr/>
          <p:nvPr/>
        </p:nvPicPr>
        <p:blipFill>
          <a:blip r:embed="rId6"/>
          <a:stretch/>
        </p:blipFill>
        <p:spPr>
          <a:xfrm>
            <a:off x="1368360" y="4121640"/>
            <a:ext cx="4519800" cy="3151080"/>
          </a:xfrm>
          <a:prstGeom prst="rect">
            <a:avLst/>
          </a:prstGeom>
          <a:ln w="25560">
            <a:solidFill>
              <a:srgbClr val="000000"/>
            </a:solidFill>
            <a:miter/>
          </a:ln>
        </p:spPr>
      </p:pic>
      <p:sp>
        <p:nvSpPr>
          <p:cNvPr id="356" name=""/>
          <p:cNvSpPr txBox="1"/>
          <p:nvPr/>
        </p:nvSpPr>
        <p:spPr>
          <a:xfrm>
            <a:off x="1276560" y="6577560"/>
            <a:ext cx="1195920" cy="953640"/>
          </a:xfrm>
          <a:prstGeom prst="rect">
            <a:avLst/>
          </a:prstGeom>
          <a:noFill/>
          <a:ln w="25560">
            <a:solidFill>
              <a:srgbClr val="000000"/>
            </a:solidFill>
            <a:miter/>
          </a:ln>
        </p:spPr>
        <p:txBody>
          <a:bodyPr lIns="102600" rIns="102600" tIns="57600" bIns="57600" anchor="t">
            <a:noAutofit/>
          </a:bodyPr>
          <a:p>
            <a:pPr algn="ctr"/>
            <a:r>
              <a:rPr b="1" lang="en-US" sz="3300" strike="noStrike" u="none">
                <a:solidFill>
                  <a:srgbClr val="00872a"/>
                </a:solidFill>
                <a:uFillTx/>
                <a:latin typeface="BookmanOldStyle"/>
                <a:ea typeface="BookmanOldStyle"/>
              </a:rPr>
              <a:t>what</a:t>
            </a:r>
            <a:endParaRPr b="0" lang="en-US" sz="3300" strike="noStrike" u="none">
              <a:solidFill>
                <a:srgbClr val="ffffff"/>
              </a:solidFill>
              <a:uFillTx/>
              <a:latin typeface="Arial"/>
            </a:endParaRPr>
          </a:p>
        </p:txBody>
      </p:sp>
      <p:sp>
        <p:nvSpPr>
          <p:cNvPr id="357" name=""/>
          <p:cNvSpPr/>
          <p:nvPr/>
        </p:nvSpPr>
        <p:spPr>
          <a:xfrm>
            <a:off x="2665800" y="5960880"/>
            <a:ext cx="1128600" cy="459720"/>
          </a:xfrm>
          <a:custGeom>
            <a:avLst/>
            <a:gdLst/>
            <a:ahLst/>
            <a:rect l="0" t="0" r="r" b="b"/>
            <a:pathLst>
              <a:path fill="none" w="3135" h="1277">
                <a:moveTo>
                  <a:pt x="3135" y="248"/>
                </a:moveTo>
                <a:lnTo>
                  <a:pt x="2679" y="895"/>
                </a:lnTo>
                <a:lnTo>
                  <a:pt x="1980" y="1163"/>
                </a:lnTo>
                <a:lnTo>
                  <a:pt x="1219" y="1277"/>
                </a:lnTo>
                <a:lnTo>
                  <a:pt x="523" y="826"/>
                </a:lnTo>
                <a:lnTo>
                  <a:pt x="0" y="0"/>
                </a:lnTo>
              </a:path>
            </a:pathLst>
          </a:custGeom>
          <a:ln cap="rnd" w="76320">
            <a:solidFill>
              <a:srgbClr val="228786"/>
            </a:solidFill>
            <a:miter/>
            <a:tailEnd len="med" type="triangle" w="med"/>
          </a:ln>
        </p:spPr>
        <p:txBody>
          <a:bodyPr lIns="128160" rIns="128160" tIns="83160" bIns="83160" anchor="t">
            <a:noAutofit/>
          </a:bodyPr>
          <a:p>
            <a:endParaRPr b="0" lang="en-US" sz="1800" strike="noStrike" u="none">
              <a:solidFill>
                <a:srgbClr val="ffffff"/>
              </a:solidFill>
              <a:uFillTx/>
              <a:latin typeface="Arial"/>
            </a:endParaRPr>
          </a:p>
        </p:txBody>
      </p:sp>
      <p:sp>
        <p:nvSpPr>
          <p:cNvPr id="358" name=""/>
          <p:cNvSpPr/>
          <p:nvPr/>
        </p:nvSpPr>
        <p:spPr>
          <a:xfrm>
            <a:off x="3654000" y="5904000"/>
            <a:ext cx="178560" cy="178560"/>
          </a:xfrm>
          <a:custGeom>
            <a:avLst/>
            <a:gdLst/>
            <a:ahLst/>
            <a:rect l="0" t="0" r="r" b="b"/>
            <a:pathLst>
              <a:path w="496" h="496">
                <a:moveTo>
                  <a:pt x="423" y="72"/>
                </a:moveTo>
                <a:cubicBezTo>
                  <a:pt x="520" y="169"/>
                  <a:pt x="520" y="327"/>
                  <a:pt x="423" y="423"/>
                </a:cubicBezTo>
                <a:cubicBezTo>
                  <a:pt x="327" y="520"/>
                  <a:pt x="169" y="520"/>
                  <a:pt x="72" y="423"/>
                </a:cubicBezTo>
                <a:cubicBezTo>
                  <a:pt x="-24" y="327"/>
                  <a:pt x="-24" y="169"/>
                  <a:pt x="72" y="72"/>
                </a:cubicBezTo>
                <a:cubicBezTo>
                  <a:pt x="169" y="-24"/>
                  <a:pt x="327" y="-24"/>
                  <a:pt x="423" y="72"/>
                </a:cubicBezTo>
                <a:close/>
              </a:path>
            </a:pathLst>
          </a:custGeom>
          <a:solidFill>
            <a:srgbClr val="228786"/>
          </a:solidFill>
          <a:ln w="0">
            <a:noFill/>
          </a:ln>
        </p:spPr>
        <p:txBody>
          <a:bodyPr lIns="90000" rIns="90000" tIns="45000" bIns="45000" anchor="t">
            <a:noAutofit/>
          </a:bodyPr>
          <a:p>
            <a:endParaRPr b="0" lang="en-US" sz="1800" strike="noStrike" u="none">
              <a:solidFill>
                <a:srgbClr val="ffffff"/>
              </a:solidFill>
              <a:uFillTx/>
              <a:latin typeface="Arial"/>
            </a:endParaRPr>
          </a:p>
        </p:txBody>
      </p:sp>
      <p:pic>
        <p:nvPicPr>
          <p:cNvPr id="359" name="" descr=""/>
          <p:cNvPicPr/>
          <p:nvPr/>
        </p:nvPicPr>
        <p:blipFill>
          <a:blip r:embed="rId7"/>
          <a:stretch/>
        </p:blipFill>
        <p:spPr>
          <a:xfrm>
            <a:off x="8650440" y="7472160"/>
            <a:ext cx="1327320" cy="1154520"/>
          </a:xfrm>
          <a:prstGeom prst="rect">
            <a:avLst/>
          </a:prstGeom>
          <a:ln w="0">
            <a:noFill/>
          </a:ln>
        </p:spPr>
      </p:pic>
      <p:grpSp>
        <p:nvGrpSpPr>
          <p:cNvPr id="360" name=""/>
          <p:cNvGrpSpPr/>
          <p:nvPr/>
        </p:nvGrpSpPr>
        <p:grpSpPr>
          <a:xfrm>
            <a:off x="8049960" y="2811240"/>
            <a:ext cx="2528280" cy="1940400"/>
            <a:chOff x="8049960" y="2811240"/>
            <a:chExt cx="2528280" cy="1940400"/>
          </a:xfrm>
        </p:grpSpPr>
        <p:pic>
          <p:nvPicPr>
            <p:cNvPr id="361" name="" descr=""/>
            <p:cNvPicPr/>
            <p:nvPr/>
          </p:nvPicPr>
          <p:blipFill>
            <a:blip r:embed="rId8"/>
            <a:stretch/>
          </p:blipFill>
          <p:spPr>
            <a:xfrm>
              <a:off x="8382240" y="3004560"/>
              <a:ext cx="1468800" cy="1017360"/>
            </a:xfrm>
            <a:prstGeom prst="rect">
              <a:avLst/>
            </a:prstGeom>
            <a:ln w="0">
              <a:noFill/>
            </a:ln>
          </p:spPr>
        </p:pic>
        <p:pic>
          <p:nvPicPr>
            <p:cNvPr id="362" name="" descr=""/>
            <p:cNvPicPr/>
            <p:nvPr/>
          </p:nvPicPr>
          <p:blipFill>
            <a:blip r:embed="rId9"/>
            <a:stretch/>
          </p:blipFill>
          <p:spPr>
            <a:xfrm>
              <a:off x="9774720" y="2811240"/>
              <a:ext cx="803520" cy="1135080"/>
            </a:xfrm>
            <a:prstGeom prst="rect">
              <a:avLst/>
            </a:prstGeom>
            <a:ln w="0">
              <a:noFill/>
            </a:ln>
          </p:spPr>
        </p:pic>
        <p:pic>
          <p:nvPicPr>
            <p:cNvPr id="363" name="" descr=""/>
            <p:cNvPicPr/>
            <p:nvPr/>
          </p:nvPicPr>
          <p:blipFill>
            <a:blip r:embed="rId10"/>
            <a:stretch/>
          </p:blipFill>
          <p:spPr>
            <a:xfrm>
              <a:off x="9344880" y="4141080"/>
              <a:ext cx="772560" cy="514080"/>
            </a:xfrm>
            <a:prstGeom prst="rect">
              <a:avLst/>
            </a:prstGeom>
            <a:ln w="0">
              <a:noFill/>
            </a:ln>
          </p:spPr>
        </p:pic>
        <p:pic>
          <p:nvPicPr>
            <p:cNvPr id="364" name="" descr=""/>
            <p:cNvPicPr/>
            <p:nvPr/>
          </p:nvPicPr>
          <p:blipFill>
            <a:blip r:embed="rId11"/>
            <a:stretch/>
          </p:blipFill>
          <p:spPr>
            <a:xfrm>
              <a:off x="8049960" y="4186800"/>
              <a:ext cx="1008720" cy="564840"/>
            </a:xfrm>
            <a:prstGeom prst="rect">
              <a:avLst/>
            </a:prstGeom>
            <a:ln w="0">
              <a:noFill/>
            </a:ln>
          </p:spPr>
        </p:pic>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65"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modelling: </a:t>
            </a:r>
            <a:r>
              <a:rPr b="1" lang="en-US" sz="4800" strike="noStrike" u="none">
                <a:solidFill>
                  <a:srgbClr val="ffffff"/>
                </a:solidFill>
                <a:uFillTx/>
                <a:latin typeface="HelveticaNeue-Light"/>
                <a:ea typeface="HelveticaNeue-Light"/>
              </a:rPr>
              <a:t>decoding genre</a:t>
            </a:r>
            <a:endParaRPr b="0" lang="en-US" sz="4800" strike="noStrike" u="none">
              <a:solidFill>
                <a:srgbClr val="ffffff"/>
              </a:solidFill>
              <a:uFillTx/>
              <a:latin typeface="Arial"/>
            </a:endParaRPr>
          </a:p>
        </p:txBody>
      </p:sp>
      <p:sp>
        <p:nvSpPr>
          <p:cNvPr id="366" name=""/>
          <p:cNvSpPr/>
          <p:nvPr/>
        </p:nvSpPr>
        <p:spPr>
          <a:xfrm>
            <a:off x="2208240" y="3359520"/>
            <a:ext cx="2858040" cy="1968840"/>
          </a:xfrm>
          <a:custGeom>
            <a:avLst/>
            <a:gdLst/>
            <a:ahLst/>
            <a:rect l="0" t="0" r="r" b="b"/>
            <a:pathLst>
              <a:path fill="none" w="7939" h="5469">
                <a:moveTo>
                  <a:pt x="7939" y="0"/>
                </a:moveTo>
                <a:lnTo>
                  <a:pt x="0" y="0"/>
                </a:lnTo>
                <a:lnTo>
                  <a:pt x="0" y="5469"/>
                </a:lnTo>
              </a:path>
            </a:pathLst>
          </a:custGeom>
          <a:ln w="76320">
            <a:solidFill>
              <a:srgbClr val="ff9300"/>
            </a:solidFill>
            <a:round/>
            <a:tailEnd len="med" type="triangle" w="med"/>
          </a:ln>
        </p:spPr>
        <p:txBody>
          <a:bodyPr lIns="128160" rIns="128160" tIns="83160" bIns="83160" anchor="t">
            <a:noAutofit/>
          </a:bodyPr>
          <a:p>
            <a:endParaRPr b="0" lang="en-US" sz="1800" strike="noStrike" u="none">
              <a:solidFill>
                <a:srgbClr val="ffffff"/>
              </a:solidFill>
              <a:uFillTx/>
              <a:latin typeface="Arial"/>
            </a:endParaRPr>
          </a:p>
        </p:txBody>
      </p:sp>
      <p:sp>
        <p:nvSpPr>
          <p:cNvPr id="367" name=""/>
          <p:cNvSpPr/>
          <p:nvPr/>
        </p:nvSpPr>
        <p:spPr>
          <a:xfrm>
            <a:off x="8139240" y="3385080"/>
            <a:ext cx="2858040" cy="2146680"/>
          </a:xfrm>
          <a:custGeom>
            <a:avLst/>
            <a:gdLst/>
            <a:ahLst/>
            <a:rect l="0" t="0" r="r" b="b"/>
            <a:pathLst>
              <a:path fill="none" w="7939" h="5963">
                <a:moveTo>
                  <a:pt x="0" y="0"/>
                </a:moveTo>
                <a:lnTo>
                  <a:pt x="7939" y="0"/>
                </a:lnTo>
                <a:lnTo>
                  <a:pt x="7939" y="5963"/>
                </a:lnTo>
              </a:path>
            </a:pathLst>
          </a:custGeom>
          <a:ln w="76320">
            <a:solidFill>
              <a:srgbClr val="ff9300"/>
            </a:solidFill>
            <a:round/>
            <a:tailEnd len="med" type="triangle" w="med"/>
          </a:ln>
        </p:spPr>
        <p:txBody>
          <a:bodyPr lIns="128160" rIns="128160" tIns="83160" bIns="83160" anchor="t">
            <a:noAutofit/>
          </a:bodyPr>
          <a:p>
            <a:endParaRPr b="0" lang="en-US" sz="1800" strike="noStrike" u="none">
              <a:solidFill>
                <a:srgbClr val="ffffff"/>
              </a:solidFill>
              <a:uFillTx/>
              <a:latin typeface="Arial"/>
            </a:endParaRPr>
          </a:p>
        </p:txBody>
      </p:sp>
      <p:pic>
        <p:nvPicPr>
          <p:cNvPr id="368" name="" descr=""/>
          <p:cNvPicPr/>
          <p:nvPr/>
        </p:nvPicPr>
        <p:blipFill>
          <a:blip r:embed="rId1"/>
          <a:stretch/>
        </p:blipFill>
        <p:spPr>
          <a:xfrm>
            <a:off x="1399320" y="5515920"/>
            <a:ext cx="2638440" cy="2171160"/>
          </a:xfrm>
          <a:prstGeom prst="rect">
            <a:avLst/>
          </a:prstGeom>
          <a:ln w="0">
            <a:noFill/>
          </a:ln>
        </p:spPr>
      </p:pic>
      <p:grpSp>
        <p:nvGrpSpPr>
          <p:cNvPr id="369" name=""/>
          <p:cNvGrpSpPr/>
          <p:nvPr/>
        </p:nvGrpSpPr>
        <p:grpSpPr>
          <a:xfrm>
            <a:off x="8658720" y="5271120"/>
            <a:ext cx="3386880" cy="2538000"/>
            <a:chOff x="8658720" y="5271120"/>
            <a:chExt cx="3386880" cy="2538000"/>
          </a:xfrm>
        </p:grpSpPr>
        <p:pic>
          <p:nvPicPr>
            <p:cNvPr id="370" name="" descr=""/>
            <p:cNvPicPr/>
            <p:nvPr/>
          </p:nvPicPr>
          <p:blipFill>
            <a:blip r:embed="rId2"/>
            <a:stretch/>
          </p:blipFill>
          <p:spPr>
            <a:xfrm>
              <a:off x="8658720" y="5271120"/>
              <a:ext cx="3386880" cy="2538000"/>
            </a:xfrm>
            <a:prstGeom prst="rect">
              <a:avLst/>
            </a:prstGeom>
            <a:ln w="0">
              <a:noFill/>
            </a:ln>
          </p:spPr>
        </p:pic>
        <p:pic>
          <p:nvPicPr>
            <p:cNvPr id="371" name="" descr=""/>
            <p:cNvPicPr/>
            <p:nvPr/>
          </p:nvPicPr>
          <p:blipFill>
            <a:blip r:embed="rId3"/>
            <a:stretch/>
          </p:blipFill>
          <p:spPr>
            <a:xfrm>
              <a:off x="10279800" y="5937120"/>
              <a:ext cx="1306800" cy="1075320"/>
            </a:xfrm>
            <a:prstGeom prst="rect">
              <a:avLst/>
            </a:prstGeom>
            <a:ln w="0">
              <a:noFill/>
            </a:ln>
          </p:spPr>
        </p:pic>
      </p:grpSp>
      <p:sp>
        <p:nvSpPr>
          <p:cNvPr id="372" name=""/>
          <p:cNvSpPr/>
          <p:nvPr/>
        </p:nvSpPr>
        <p:spPr>
          <a:xfrm flipH="1">
            <a:off x="4777920" y="7330320"/>
            <a:ext cx="4148640" cy="0"/>
          </a:xfrm>
          <a:prstGeom prst="line">
            <a:avLst/>
          </a:prstGeom>
          <a:ln w="101520">
            <a:solidFill>
              <a:srgbClr val="941000"/>
            </a:solidFill>
            <a:round/>
            <a:headEnd len="med" type="triangle" w="med"/>
          </a:ln>
        </p:spPr>
        <p:style>
          <a:lnRef idx="0"/>
          <a:fillRef idx="0"/>
          <a:effectRef idx="0"/>
          <a:fontRef idx="minor"/>
        </p:style>
        <p:txBody>
          <a:bodyPr lIns="140760" rIns="140760" tIns="-95760" bIns="-95760" anchor="t">
            <a:noAutofit/>
          </a:bodyPr>
          <a:p>
            <a:endParaRPr b="0" lang="en-US" sz="1800" strike="noStrike" u="none">
              <a:solidFill>
                <a:srgbClr val="ffffff"/>
              </a:solidFill>
              <a:uFillTx/>
              <a:latin typeface="Arial"/>
            </a:endParaRPr>
          </a:p>
        </p:txBody>
      </p:sp>
      <p:sp>
        <p:nvSpPr>
          <p:cNvPr id="373" name=""/>
          <p:cNvSpPr txBox="1"/>
          <p:nvPr/>
        </p:nvSpPr>
        <p:spPr>
          <a:xfrm>
            <a:off x="1268640" y="7710120"/>
            <a:ext cx="3173760" cy="1114200"/>
          </a:xfrm>
          <a:prstGeom prst="rect">
            <a:avLst/>
          </a:prstGeom>
          <a:noFill/>
          <a:ln w="0">
            <a:noFill/>
          </a:ln>
        </p:spPr>
        <p:txBody>
          <a:bodyPr lIns="90000" rIns="90000" tIns="45000" bIns="45000" anchor="t">
            <a:noAutofit/>
          </a:bodyPr>
          <a:p>
            <a:pPr algn="ctr"/>
            <a:r>
              <a:rPr b="0" lang="en-US" sz="3600" strike="noStrike" u="none">
                <a:solidFill>
                  <a:srgbClr val="ffffff"/>
                </a:solidFill>
                <a:uFillTx/>
                <a:latin typeface="HelveticaNeue-Light"/>
                <a:ea typeface="HelveticaNeue-Light"/>
              </a:rPr>
              <a:t>fMRI responses</a:t>
            </a:r>
            <a:endParaRPr b="0" lang="en-US" sz="3600" strike="noStrike" u="none">
              <a:solidFill>
                <a:srgbClr val="ffffff"/>
              </a:solidFill>
              <a:uFillTx/>
              <a:latin typeface="Arial"/>
            </a:endParaRPr>
          </a:p>
        </p:txBody>
      </p:sp>
      <p:sp>
        <p:nvSpPr>
          <p:cNvPr id="374" name=""/>
          <p:cNvSpPr txBox="1"/>
          <p:nvPr/>
        </p:nvSpPr>
        <p:spPr>
          <a:xfrm>
            <a:off x="8960400" y="7569720"/>
            <a:ext cx="2841480" cy="1114200"/>
          </a:xfrm>
          <a:prstGeom prst="rect">
            <a:avLst/>
          </a:prstGeom>
          <a:noFill/>
          <a:ln w="0">
            <a:noFill/>
          </a:ln>
        </p:spPr>
        <p:txBody>
          <a:bodyPr lIns="90000" rIns="90000" tIns="45000" bIns="45000" anchor="t">
            <a:noAutofit/>
          </a:bodyPr>
          <a:p>
            <a:pPr algn="ctr"/>
            <a:r>
              <a:rPr b="0" lang="en-US" sz="3600" strike="noStrike" u="none">
                <a:solidFill>
                  <a:srgbClr val="ffffff"/>
                </a:solidFill>
                <a:uFillTx/>
                <a:latin typeface="HelveticaNeue-Light"/>
                <a:ea typeface="HelveticaNeue-Light"/>
              </a:rPr>
              <a:t>musical genre</a:t>
            </a:r>
            <a:endParaRPr b="0" lang="en-US" sz="3600" strike="noStrike" u="none">
              <a:solidFill>
                <a:srgbClr val="ffffff"/>
              </a:solidFill>
              <a:uFillTx/>
              <a:latin typeface="Arial"/>
            </a:endParaRPr>
          </a:p>
        </p:txBody>
      </p:sp>
      <p:grpSp>
        <p:nvGrpSpPr>
          <p:cNvPr id="375" name=""/>
          <p:cNvGrpSpPr/>
          <p:nvPr/>
        </p:nvGrpSpPr>
        <p:grpSpPr>
          <a:xfrm>
            <a:off x="4858200" y="2045160"/>
            <a:ext cx="3295440" cy="2085480"/>
            <a:chOff x="4858200" y="2045160"/>
            <a:chExt cx="3295440" cy="2085480"/>
          </a:xfrm>
        </p:grpSpPr>
        <p:pic>
          <p:nvPicPr>
            <p:cNvPr id="376" name="" descr=""/>
            <p:cNvPicPr/>
            <p:nvPr/>
          </p:nvPicPr>
          <p:blipFill>
            <a:blip r:embed="rId4"/>
            <a:stretch/>
          </p:blipFill>
          <p:spPr>
            <a:xfrm>
              <a:off x="6419520" y="2286360"/>
              <a:ext cx="1104840" cy="1104840"/>
            </a:xfrm>
            <a:prstGeom prst="rect">
              <a:avLst/>
            </a:prstGeom>
            <a:ln w="0">
              <a:noFill/>
            </a:ln>
          </p:spPr>
        </p:pic>
        <p:pic>
          <p:nvPicPr>
            <p:cNvPr id="377" name="" descr=""/>
            <p:cNvPicPr/>
            <p:nvPr/>
          </p:nvPicPr>
          <p:blipFill>
            <a:blip r:embed="rId5"/>
            <a:stretch/>
          </p:blipFill>
          <p:spPr>
            <a:xfrm>
              <a:off x="4894560" y="3099600"/>
              <a:ext cx="1326240" cy="913680"/>
            </a:xfrm>
            <a:prstGeom prst="rect">
              <a:avLst/>
            </a:prstGeom>
            <a:ln w="0">
              <a:noFill/>
            </a:ln>
          </p:spPr>
        </p:pic>
        <p:grpSp>
          <p:nvGrpSpPr>
            <p:cNvPr id="378" name=""/>
            <p:cNvGrpSpPr/>
            <p:nvPr/>
          </p:nvGrpSpPr>
          <p:grpSpPr>
            <a:xfrm>
              <a:off x="5514840" y="2190240"/>
              <a:ext cx="1326240" cy="968400"/>
              <a:chOff x="5514840" y="2190240"/>
              <a:chExt cx="1326240" cy="968400"/>
            </a:xfrm>
          </p:grpSpPr>
          <p:pic>
            <p:nvPicPr>
              <p:cNvPr id="379" name="" descr=""/>
              <p:cNvPicPr/>
              <p:nvPr/>
            </p:nvPicPr>
            <p:blipFill>
              <a:blip r:embed="rId6"/>
              <a:stretch/>
            </p:blipFill>
            <p:spPr>
              <a:xfrm>
                <a:off x="5803200" y="2190240"/>
                <a:ext cx="749520" cy="913320"/>
              </a:xfrm>
              <a:prstGeom prst="rect">
                <a:avLst/>
              </a:prstGeom>
              <a:ln w="0">
                <a:noFill/>
              </a:ln>
            </p:spPr>
          </p:pic>
          <p:pic>
            <p:nvPicPr>
              <p:cNvPr id="380" name="" descr=""/>
              <p:cNvPicPr/>
              <p:nvPr/>
            </p:nvPicPr>
            <p:blipFill>
              <a:blip r:embed="rId7"/>
              <a:stretch/>
            </p:blipFill>
            <p:spPr>
              <a:xfrm>
                <a:off x="5514840" y="2973600"/>
                <a:ext cx="1326240" cy="185040"/>
              </a:xfrm>
              <a:prstGeom prst="rect">
                <a:avLst/>
              </a:prstGeom>
              <a:ln w="0">
                <a:noFill/>
              </a:ln>
            </p:spPr>
          </p:pic>
        </p:grpSp>
        <p:pic>
          <p:nvPicPr>
            <p:cNvPr id="381" name="" descr=""/>
            <p:cNvPicPr/>
            <p:nvPr/>
          </p:nvPicPr>
          <p:blipFill>
            <a:blip r:embed="rId8"/>
            <a:stretch/>
          </p:blipFill>
          <p:spPr>
            <a:xfrm>
              <a:off x="4858200" y="2045160"/>
              <a:ext cx="990000" cy="1258560"/>
            </a:xfrm>
            <a:prstGeom prst="rect">
              <a:avLst/>
            </a:prstGeom>
            <a:ln w="0">
              <a:noFill/>
            </a:ln>
          </p:spPr>
        </p:pic>
        <p:pic>
          <p:nvPicPr>
            <p:cNvPr id="382" name="" descr=""/>
            <p:cNvPicPr/>
            <p:nvPr/>
          </p:nvPicPr>
          <p:blipFill>
            <a:blip r:embed="rId9"/>
            <a:stretch/>
          </p:blipFill>
          <p:spPr>
            <a:xfrm>
              <a:off x="6206760" y="3162600"/>
              <a:ext cx="1946880" cy="968040"/>
            </a:xfrm>
            <a:prstGeom prst="rect">
              <a:avLst/>
            </a:prstGeom>
            <a:ln w="0">
              <a:noFill/>
            </a:ln>
          </p:spPr>
        </p:pic>
      </p:grpSp>
      <p:pic>
        <p:nvPicPr>
          <p:cNvPr id="383" name="" descr=""/>
          <p:cNvPicPr/>
          <p:nvPr/>
        </p:nvPicPr>
        <p:blipFill>
          <a:blip r:embed="rId10"/>
          <a:stretch/>
        </p:blipFill>
        <p:spPr>
          <a:xfrm>
            <a:off x="1445400" y="8387280"/>
            <a:ext cx="1914840" cy="1239840"/>
          </a:xfrm>
          <a:prstGeom prst="rect">
            <a:avLst/>
          </a:prstGeom>
          <a:ln w="0">
            <a:noFill/>
          </a:ln>
        </p:spPr>
      </p:pic>
      <p:pic>
        <p:nvPicPr>
          <p:cNvPr id="384" name="" descr=""/>
          <p:cNvPicPr/>
          <p:nvPr/>
        </p:nvPicPr>
        <p:blipFill>
          <a:blip r:embed="rId11"/>
          <a:stretch/>
        </p:blipFill>
        <p:spPr>
          <a:xfrm>
            <a:off x="5949000" y="6523560"/>
            <a:ext cx="1505160" cy="1613520"/>
          </a:xfrm>
          <a:prstGeom prst="rect">
            <a:avLst/>
          </a:prstGeom>
          <a:ln w="25560">
            <a:solidFill>
              <a:srgbClr val="f3f7f5"/>
            </a:solidFill>
            <a:miter/>
          </a:ln>
        </p:spPr>
      </p:pic>
      <p:sp>
        <p:nvSpPr>
          <p:cNvPr id="385" name=""/>
          <p:cNvSpPr txBox="1"/>
          <p:nvPr/>
        </p:nvSpPr>
        <p:spPr>
          <a:xfrm>
            <a:off x="5181480" y="4115520"/>
            <a:ext cx="2841480" cy="1114200"/>
          </a:xfrm>
          <a:prstGeom prst="rect">
            <a:avLst/>
          </a:prstGeom>
          <a:noFill/>
          <a:ln w="0">
            <a:noFill/>
          </a:ln>
        </p:spPr>
        <p:txBody>
          <a:bodyPr lIns="90000" rIns="90000" tIns="45000" bIns="45000" anchor="t">
            <a:noAutofit/>
          </a:bodyPr>
          <a:p>
            <a:pPr algn="ctr"/>
            <a:r>
              <a:rPr b="0" lang="en-US" sz="3600" strike="noStrike" u="none">
                <a:solidFill>
                  <a:srgbClr val="ffffff"/>
                </a:solidFill>
                <a:uFillTx/>
                <a:latin typeface="HelveticaNeue-Light"/>
                <a:ea typeface="HelveticaNeue-Light"/>
              </a:rPr>
              <a:t>6 sec long excerpts</a:t>
            </a:r>
            <a:endParaRPr b="0" lang="en-US" sz="3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86"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Results</a:t>
            </a:r>
            <a:endParaRPr b="0" lang="en-US" sz="4800" strike="noStrike" u="none">
              <a:solidFill>
                <a:srgbClr val="ffffff"/>
              </a:solidFill>
              <a:uFillTx/>
              <a:latin typeface="Arial"/>
            </a:endParaRPr>
          </a:p>
        </p:txBody>
      </p:sp>
      <p:pic>
        <p:nvPicPr>
          <p:cNvPr id="387" name="" descr=""/>
          <p:cNvPicPr/>
          <p:nvPr/>
        </p:nvPicPr>
        <p:blipFill>
          <a:blip r:embed="rId1"/>
          <a:stretch/>
        </p:blipFill>
        <p:spPr>
          <a:xfrm>
            <a:off x="8868600" y="2374200"/>
            <a:ext cx="3096000" cy="2158560"/>
          </a:xfrm>
          <a:prstGeom prst="rect">
            <a:avLst/>
          </a:prstGeom>
          <a:ln w="25560">
            <a:solidFill>
              <a:srgbClr val="000000"/>
            </a:solidFill>
            <a:miter/>
          </a:ln>
        </p:spPr>
      </p:pic>
      <p:sp>
        <p:nvSpPr>
          <p:cNvPr id="388" name=""/>
          <p:cNvSpPr/>
          <p:nvPr/>
        </p:nvSpPr>
        <p:spPr>
          <a:xfrm>
            <a:off x="9936000" y="3845520"/>
            <a:ext cx="528120" cy="528120"/>
          </a:xfrm>
          <a:custGeom>
            <a:avLst/>
            <a:gdLst/>
            <a:ahLst/>
            <a:rect l="0" t="0" r="r" b="b"/>
            <a:pathLst>
              <a:path w="1467" h="1467">
                <a:moveTo>
                  <a:pt x="1253" y="214"/>
                </a:moveTo>
                <a:cubicBezTo>
                  <a:pt x="1539" y="501"/>
                  <a:pt x="1539" y="966"/>
                  <a:pt x="1253" y="1253"/>
                </a:cubicBezTo>
                <a:cubicBezTo>
                  <a:pt x="966" y="1539"/>
                  <a:pt x="501" y="1539"/>
                  <a:pt x="214" y="1253"/>
                </a:cubicBezTo>
                <a:cubicBezTo>
                  <a:pt x="-71" y="966"/>
                  <a:pt x="-71" y="501"/>
                  <a:pt x="214" y="214"/>
                </a:cubicBezTo>
                <a:cubicBezTo>
                  <a:pt x="501" y="-71"/>
                  <a:pt x="966" y="-71"/>
                  <a:pt x="1253" y="214"/>
                </a:cubicBezTo>
                <a:close/>
              </a:path>
            </a:pathLst>
          </a:custGeom>
          <a:noFill/>
          <a:ln w="38160">
            <a:solidFill>
              <a:srgbClr val="c82505"/>
            </a:solidFill>
            <a:miter/>
          </a:ln>
        </p:spPr>
        <p:txBody>
          <a:bodyPr lIns="109080" rIns="109080" tIns="64080" bIns="64080" anchor="t">
            <a:noAutofit/>
          </a:bodyPr>
          <a:p>
            <a:endParaRPr b="0" lang="en-US" sz="1800" strike="noStrike" u="none">
              <a:solidFill>
                <a:srgbClr val="ffffff"/>
              </a:solidFill>
              <a:uFillTx/>
              <a:latin typeface="Arial"/>
            </a:endParaRPr>
          </a:p>
        </p:txBody>
      </p:sp>
      <p:sp>
        <p:nvSpPr>
          <p:cNvPr id="389" name=""/>
          <p:cNvSpPr txBox="1"/>
          <p:nvPr/>
        </p:nvSpPr>
        <p:spPr>
          <a:xfrm>
            <a:off x="414000" y="2715120"/>
            <a:ext cx="7993440" cy="6203520"/>
          </a:xfrm>
          <a:prstGeom prst="rect">
            <a:avLst/>
          </a:prstGeom>
          <a:noFill/>
          <a:ln w="0">
            <a:noFill/>
          </a:ln>
        </p:spPr>
        <p:txBody>
          <a:bodyPr lIns="90000" rIns="90000" tIns="45000" bIns="45000" anchor="t">
            <a:noAutofit/>
          </a:bodyPr>
          <a:p>
            <a:pPr marL="444600" indent="-444600">
              <a:spcAft>
                <a:spcPts val="1100"/>
              </a:spcAft>
              <a:buClr>
                <a:srgbClr val="ffffff"/>
              </a:buClr>
              <a:buSzPct val="45000"/>
              <a:buFont typeface=""/>
              <a:buChar char=""/>
            </a:pPr>
            <a:r>
              <a:rPr b="0" lang="en-US" sz="1800" strike="noStrike" u="none">
                <a:solidFill>
                  <a:srgbClr val="ffffff"/>
                </a:solidFill>
                <a:uFillTx/>
                <a:latin typeface="Arial"/>
              </a:rPr>
              <a:t> </a:t>
            </a:r>
            <a:endParaRPr b="0" lang="en-US" sz="18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restricted to bilateral </a:t>
            </a:r>
            <a:r>
              <a:rPr b="1" lang="en-US" sz="3400" strike="noStrike" u="none">
                <a:solidFill>
                  <a:srgbClr val="00872a"/>
                </a:solidFill>
                <a:uFillTx/>
                <a:latin typeface="HelveticaNeue-Light"/>
                <a:ea typeface="HelveticaNeue-Light"/>
              </a:rPr>
              <a:t>STS</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highest correlation between similarity structure of</a:t>
            </a:r>
            <a:r>
              <a:rPr b="1" lang="en-US" sz="3400" strike="noStrike" u="none">
                <a:solidFill>
                  <a:srgbClr val="ffffff"/>
                </a:solidFill>
                <a:uFillTx/>
                <a:latin typeface="HelveticaNeue-Light"/>
                <a:ea typeface="HelveticaNeue-Light"/>
              </a:rPr>
              <a:t> timbral features</a:t>
            </a:r>
            <a:r>
              <a:rPr b="0" lang="en-US" sz="3400" strike="noStrike" u="none">
                <a:solidFill>
                  <a:srgbClr val="ffffff"/>
                </a:solidFill>
                <a:uFillTx/>
                <a:latin typeface="HelveticaNeue-Light"/>
                <a:ea typeface="HelveticaNeue-Light"/>
              </a:rPr>
              <a:t> of the stimuli resembled the similarity structure of the</a:t>
            </a:r>
            <a:r>
              <a:rPr b="1" lang="en-US" sz="3400" strike="noStrike" u="none">
                <a:solidFill>
                  <a:srgbClr val="ffffff"/>
                </a:solidFill>
                <a:uFillTx/>
                <a:latin typeface="HelveticaNeue-Light"/>
                <a:ea typeface="HelveticaNeue-Light"/>
              </a:rPr>
              <a:t> </a:t>
            </a:r>
            <a:r>
              <a:rPr b="1" lang="en-US" sz="3400" strike="noStrike" u="none">
                <a:solidFill>
                  <a:srgbClr val="00872a"/>
                </a:solidFill>
                <a:uFillTx/>
                <a:latin typeface="HelveticaNeue-Light"/>
                <a:ea typeface="HelveticaNeue-Light"/>
              </a:rPr>
              <a:t>STS</a:t>
            </a:r>
            <a:r>
              <a:rPr b="1" lang="en-US" sz="3400" strike="noStrike" u="none">
                <a:solidFill>
                  <a:srgbClr val="ffffff"/>
                </a:solidFill>
                <a:uFillTx/>
                <a:latin typeface="HelveticaNeue-Light"/>
                <a:ea typeface="HelveticaNeue-Light"/>
              </a:rPr>
              <a:t> </a:t>
            </a:r>
            <a:r>
              <a:rPr b="0" lang="en-US" sz="3400" strike="noStrike" u="none">
                <a:solidFill>
                  <a:srgbClr val="ffffff"/>
                </a:solidFill>
                <a:uFillTx/>
                <a:latin typeface="HelveticaNeue-Light"/>
                <a:ea typeface="HelveticaNeue-Light"/>
              </a:rPr>
              <a:t>than tonality and pitch</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timbral features were most accurate in predicting the image response </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i="1" lang="en-US" sz="3400" strike="noStrike" u="none">
                <a:solidFill>
                  <a:srgbClr val="ffffff"/>
                </a:solidFill>
                <a:uFillTx/>
                <a:latin typeface="HelveticaNeue-Light"/>
                <a:ea typeface="HelveticaNeue-Light"/>
              </a:rPr>
              <a:t>“</a:t>
            </a:r>
            <a:r>
              <a:rPr b="0" i="1" lang="en-US" sz="3400" strike="noStrike" u="none">
                <a:solidFill>
                  <a:srgbClr val="ffffff"/>
                </a:solidFill>
                <a:uFillTx/>
                <a:latin typeface="HelveticaNeue-Light"/>
                <a:ea typeface="HelveticaNeue-Light"/>
              </a:rPr>
              <a:t>distributed population code in bilateral STS responsible for genre discrimintation" </a:t>
            </a:r>
            <a:endParaRPr b="0" lang="en-US" sz="3400" strike="noStrike" u="none">
              <a:solidFill>
                <a:srgbClr val="ffffff"/>
              </a:solidFill>
              <a:uFillTx/>
              <a:latin typeface="Arial"/>
            </a:endParaRPr>
          </a:p>
        </p:txBody>
      </p:sp>
      <p:pic>
        <p:nvPicPr>
          <p:cNvPr id="390" name="" descr=""/>
          <p:cNvPicPr/>
          <p:nvPr/>
        </p:nvPicPr>
        <p:blipFill>
          <a:blip r:embed="rId2"/>
          <a:stretch/>
        </p:blipFill>
        <p:spPr>
          <a:xfrm>
            <a:off x="9379440" y="5079600"/>
            <a:ext cx="2913120" cy="3405600"/>
          </a:xfrm>
          <a:prstGeom prst="rect">
            <a:avLst/>
          </a:prstGeom>
          <a:ln w="25560">
            <a:solidFill>
              <a:srgbClr val="000000"/>
            </a:solidFill>
            <a:miter/>
          </a:ln>
        </p:spPr>
      </p:pic>
      <p:sp>
        <p:nvSpPr>
          <p:cNvPr id="391" name=""/>
          <p:cNvSpPr/>
          <p:nvPr/>
        </p:nvSpPr>
        <p:spPr>
          <a:xfrm>
            <a:off x="10041840" y="5178960"/>
            <a:ext cx="1710720" cy="1210680"/>
          </a:xfrm>
          <a:custGeom>
            <a:avLst/>
            <a:gdLst/>
            <a:ahLst/>
            <a:rect l="0" t="0" r="r" b="b"/>
            <a:pathLst>
              <a:path w="4752" h="3363">
                <a:moveTo>
                  <a:pt x="0" y="0"/>
                </a:moveTo>
                <a:lnTo>
                  <a:pt x="4752" y="0"/>
                </a:lnTo>
                <a:lnTo>
                  <a:pt x="4752" y="3363"/>
                </a:lnTo>
                <a:lnTo>
                  <a:pt x="0" y="3363"/>
                </a:lnTo>
                <a:lnTo>
                  <a:pt x="0" y="0"/>
                </a:lnTo>
                <a:close/>
              </a:path>
            </a:pathLst>
          </a:custGeom>
          <a:noFill/>
          <a:ln w="25560">
            <a:solidFill>
              <a:srgbClr val="000000"/>
            </a:solidFill>
            <a:miter/>
          </a:ln>
        </p:spPr>
        <p:txBody>
          <a:bodyPr lIns="102600" rIns="102600" tIns="57600" bIns="57600" anchor="t">
            <a:noAutofit/>
          </a:bodyPr>
          <a:p>
            <a:endParaRPr b="0" lang="en-US" sz="1800" strike="noStrike" u="none">
              <a:solidFill>
                <a:srgbClr val="ffffff"/>
              </a:solidFill>
              <a:uFillTx/>
              <a:latin typeface="Arial"/>
            </a:endParaRPr>
          </a:p>
        </p:txBody>
      </p:sp>
      <p:sp>
        <p:nvSpPr>
          <p:cNvPr id="392" name=""/>
          <p:cNvSpPr/>
          <p:nvPr/>
        </p:nvSpPr>
        <p:spPr>
          <a:xfrm>
            <a:off x="10795320" y="7382520"/>
            <a:ext cx="1587240" cy="1210680"/>
          </a:xfrm>
          <a:custGeom>
            <a:avLst/>
            <a:gdLst/>
            <a:ahLst/>
            <a:rect l="0" t="0" r="r" b="b"/>
            <a:pathLst>
              <a:path w="4409" h="3363">
                <a:moveTo>
                  <a:pt x="0" y="0"/>
                </a:moveTo>
                <a:lnTo>
                  <a:pt x="4409" y="0"/>
                </a:lnTo>
                <a:lnTo>
                  <a:pt x="4409" y="3363"/>
                </a:lnTo>
                <a:lnTo>
                  <a:pt x="0" y="3363"/>
                </a:lnTo>
                <a:lnTo>
                  <a:pt x="0" y="0"/>
                </a:lnTo>
                <a:close/>
              </a:path>
            </a:pathLst>
          </a:custGeom>
          <a:noFill/>
          <a:ln w="25560">
            <a:solidFill>
              <a:srgbClr val="000000"/>
            </a:solidFill>
            <a:miter/>
          </a:ln>
        </p:spPr>
        <p:txBody>
          <a:bodyPr lIns="102600" rIns="102600" tIns="57600" bIns="57600" anchor="t">
            <a:noAutofit/>
          </a:bodyPr>
          <a:p>
            <a:endParaRPr b="0" lang="en-US" sz="1800" strike="noStrike" u="none">
              <a:solidFill>
                <a:srgbClr val="ffffff"/>
              </a:solidFill>
              <a:uFillTx/>
              <a:latin typeface="Arial"/>
            </a:endParaRPr>
          </a:p>
        </p:txBody>
      </p:sp>
      <p:pic>
        <p:nvPicPr>
          <p:cNvPr id="393" name="" descr=""/>
          <p:cNvPicPr/>
          <p:nvPr/>
        </p:nvPicPr>
        <p:blipFill>
          <a:blip r:embed="rId3"/>
          <a:stretch/>
        </p:blipFill>
        <p:spPr>
          <a:xfrm>
            <a:off x="-1895400" y="13912920"/>
            <a:ext cx="2780640" cy="2082960"/>
          </a:xfrm>
          <a:prstGeom prst="rect">
            <a:avLst/>
          </a:prstGeom>
          <a:ln w="0">
            <a:noFill/>
          </a:ln>
        </p:spPr>
      </p:pic>
      <p:sp>
        <p:nvSpPr>
          <p:cNvPr id="394" name=""/>
          <p:cNvSpPr txBox="1"/>
          <p:nvPr/>
        </p:nvSpPr>
        <p:spPr>
          <a:xfrm>
            <a:off x="9360" y="9137880"/>
            <a:ext cx="12986280" cy="68580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algn="ctr"/>
            <a:r>
              <a:rPr b="0" lang="en-US" sz="1700" strike="noStrike" u="none">
                <a:solidFill>
                  <a:srgbClr val="000000"/>
                </a:solidFill>
                <a:uFillTx/>
                <a:latin typeface="Helvetica-Light"/>
                <a:ea typeface="Helvetica-Light"/>
              </a:rPr>
              <a:t>Casey, M., Thompson, J., Kang, O., Raizada, R., and Wheatley, T. (2012). “Population codes representing musical timbre for high-level fmri categorization of music genres,” in </a:t>
            </a:r>
            <a:r>
              <a:rPr b="0" i="1" lang="en-US" sz="1700" strike="noStrike" u="none">
                <a:solidFill>
                  <a:srgbClr val="000000"/>
                </a:solidFill>
                <a:uFillTx/>
                <a:latin typeface="Helvetica-Light"/>
                <a:ea typeface="Helvetica-Light"/>
              </a:rPr>
              <a:t>Machine Learning and Interpretation in Neuroimaging </a:t>
            </a:r>
            <a:r>
              <a:rPr b="0" lang="en-US" sz="1700" strike="noStrike" u="none">
                <a:solidFill>
                  <a:srgbClr val="000000"/>
                </a:solidFill>
                <a:uFillTx/>
                <a:latin typeface="Helvetica-Light"/>
                <a:ea typeface="Helvetica-Light"/>
              </a:rPr>
              <a:t>(Sierra Nevada: Springer), 34–41. </a:t>
            </a:r>
            <a:endParaRPr b="0" lang="en-US" sz="1700" strike="noStrike" u="none">
              <a:solidFill>
                <a:srgbClr val="000000"/>
              </a:solidFill>
              <a:uFillTx/>
              <a:latin typeface="Arial"/>
            </a:endParaRPr>
          </a:p>
        </p:txBody>
      </p:sp>
      <p:pic>
        <p:nvPicPr>
          <p:cNvPr id="395" name="" descr=""/>
          <p:cNvPicPr/>
          <p:nvPr/>
        </p:nvPicPr>
        <p:blipFill>
          <a:blip r:embed="rId4"/>
          <a:stretch/>
        </p:blipFill>
        <p:spPr>
          <a:xfrm>
            <a:off x="10382400" y="208440"/>
            <a:ext cx="2413080" cy="1562400"/>
          </a:xfrm>
          <a:prstGeom prst="rect">
            <a:avLst/>
          </a:prstGeom>
          <a:ln w="0">
            <a:noFill/>
          </a:ln>
        </p:spPr>
      </p:pic>
      <p:sp>
        <p:nvSpPr>
          <p:cNvPr id="396" name=""/>
          <p:cNvSpPr/>
          <p:nvPr/>
        </p:nvSpPr>
        <p:spPr>
          <a:xfrm>
            <a:off x="10399320" y="60480"/>
            <a:ext cx="1058040" cy="1763280"/>
          </a:xfrm>
          <a:custGeom>
            <a:avLst/>
            <a:gdLst/>
            <a:ahLst/>
            <a:rect l="0" t="0" r="r" b="b"/>
            <a:pathLst>
              <a:path w="2939" h="4898">
                <a:moveTo>
                  <a:pt x="0" y="0"/>
                </a:moveTo>
                <a:lnTo>
                  <a:pt x="2939" y="0"/>
                </a:lnTo>
                <a:lnTo>
                  <a:pt x="2939" y="4898"/>
                </a:lnTo>
                <a:lnTo>
                  <a:pt x="0" y="4898"/>
                </a:lnTo>
                <a:lnTo>
                  <a:pt x="0" y="0"/>
                </a:lnTo>
                <a:close/>
              </a:path>
            </a:pathLst>
          </a:custGeom>
          <a:noFill/>
          <a:ln cap="rnd" w="101520">
            <a:solidFill>
              <a:srgbClr val="c82505"/>
            </a:solidFill>
            <a:miter/>
          </a:ln>
        </p:spPr>
        <p:txBody>
          <a:bodyPr lIns="140760" rIns="140760" tIns="95760" bIns="95760" anchor="t">
            <a:noAutofit/>
          </a:bodyPr>
          <a:p>
            <a:endParaRPr b="0" lang="en-US" sz="1800" strike="noStrike" u="none">
              <a:solidFill>
                <a:srgbClr val="ffffff"/>
              </a:solidFill>
              <a:uFillTx/>
              <a:latin typeface="Arial"/>
            </a:endParaRPr>
          </a:p>
        </p:txBody>
      </p:sp>
      <p:sp>
        <p:nvSpPr>
          <p:cNvPr id="397" name=""/>
          <p:cNvSpPr txBox="1"/>
          <p:nvPr/>
        </p:nvSpPr>
        <p:spPr>
          <a:xfrm>
            <a:off x="2760840" y="950400"/>
            <a:ext cx="7508880" cy="1452600"/>
          </a:xfrm>
          <a:prstGeom prst="rect">
            <a:avLst/>
          </a:prstGeom>
          <a:noFill/>
          <a:ln w="0">
            <a:noFill/>
          </a:ln>
        </p:spPr>
        <p:txBody>
          <a:bodyPr lIns="90000" rIns="90000" tIns="45000" bIns="45000" anchor="t">
            <a:noAutofit/>
          </a:bodyPr>
          <a:p>
            <a:pPr algn="ctr"/>
            <a:r>
              <a:rPr b="0" lang="en-US" sz="4800" strike="noStrike" u="none">
                <a:solidFill>
                  <a:srgbClr val="ffffff"/>
                </a:solidFill>
                <a:uFillTx/>
                <a:latin typeface="HelveticaNeue-Light"/>
                <a:ea typeface="HelveticaNeue-Light"/>
              </a:rPr>
              <a:t>modelling: </a:t>
            </a:r>
            <a:r>
              <a:rPr b="1" lang="en-US" sz="4800" strike="noStrike" u="none">
                <a:solidFill>
                  <a:srgbClr val="ffffff"/>
                </a:solidFill>
                <a:uFillTx/>
                <a:latin typeface="HelveticaNeue-Light"/>
                <a:ea typeface="HelveticaNeue-Light"/>
              </a:rPr>
              <a:t>decoding genre</a:t>
            </a:r>
            <a:endParaRPr b="0" lang="en-US" sz="4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
          <p:cNvSpPr txBox="1"/>
          <p:nvPr/>
        </p:nvSpPr>
        <p:spPr>
          <a:xfrm>
            <a:off x="1270080" y="3225960"/>
            <a:ext cx="10464840" cy="3301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Why do we like </a:t>
            </a:r>
            <a:endParaRPr b="0" lang="en-US" sz="8000" strike="noStrike" u="none">
              <a:solidFill>
                <a:srgbClr val="000000"/>
              </a:solidFill>
              <a:uFillTx/>
              <a:latin typeface="Arial"/>
            </a:endParaRPr>
          </a:p>
          <a:p>
            <a:pPr algn="ctr"/>
            <a:r>
              <a:rPr b="0" lang="en-US" sz="8000" strike="noStrike" u="none">
                <a:solidFill>
                  <a:srgbClr val="000000"/>
                </a:solidFill>
                <a:uFillTx/>
                <a:latin typeface="Helvetica-Light"/>
                <a:ea typeface="Helvetica-Light"/>
              </a:rPr>
              <a:t>what we like</a:t>
            </a:r>
            <a:endParaRPr b="0" lang="en-US" sz="8000" strike="noStrike" u="none">
              <a:solidFill>
                <a:srgbClr val="000000"/>
              </a:solidFill>
              <a:uFillTx/>
              <a:latin typeface="Arial"/>
            </a:endParaRPr>
          </a:p>
        </p:txBody>
      </p:sp>
      <p:sp>
        <p:nvSpPr>
          <p:cNvPr id="53" name=""/>
          <p:cNvSpPr txBox="1"/>
          <p:nvPr/>
        </p:nvSpPr>
        <p:spPr>
          <a:xfrm>
            <a:off x="1270080" y="5035680"/>
            <a:ext cx="10464840" cy="1130400"/>
          </a:xfrm>
          <a:prstGeom prst="rect">
            <a:avLst/>
          </a:prstGeom>
          <a:noFill/>
          <a:ln w="0">
            <a:noFill/>
          </a:ln>
        </p:spPr>
        <p:txBody>
          <a:bodyPr lIns="90000" rIns="90000" tIns="45000" bIns="45000" anchor="t">
            <a:normAutofit/>
          </a:bodyPr>
          <a:p>
            <a:r>
              <a:rPr b="0" lang="en-US" sz="3200" strike="noStrike" u="none">
                <a:solidFill>
                  <a:srgbClr val="000000"/>
                </a:solidFill>
                <a:uFillTx/>
                <a:latin typeface="Helvetica-Light"/>
                <a:ea typeface="Helvetica-Light"/>
              </a:rPr>
              <a:t>An Interdisciplinary Approach</a:t>
            </a:r>
            <a:endParaRPr b="0" lang="en-US" sz="3200" strike="noStrike" u="none">
              <a:solidFill>
                <a:srgbClr val="000000"/>
              </a:solidFill>
              <a:uFillTx/>
              <a:latin typeface="Arial"/>
            </a:endParaRPr>
          </a:p>
        </p:txBody>
      </p:sp>
      <p:sp>
        <p:nvSpPr>
          <p:cNvPr id="54" name=""/>
          <p:cNvSpPr txBox="1"/>
          <p:nvPr/>
        </p:nvSpPr>
        <p:spPr>
          <a:xfrm>
            <a:off x="4391640" y="1364400"/>
            <a:ext cx="422136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Polyphonic Timbre</a:t>
            </a:r>
            <a:endParaRPr b="0" lang="en-US" sz="3600" strike="noStrike" u="none">
              <a:solidFill>
                <a:srgbClr val="000000"/>
              </a:solidFill>
              <a:uFillTx/>
              <a:latin typeface="Arial"/>
            </a:endParaRPr>
          </a:p>
        </p:txBody>
      </p:sp>
      <p:sp>
        <p:nvSpPr>
          <p:cNvPr id="55" name=""/>
          <p:cNvSpPr txBox="1"/>
          <p:nvPr/>
        </p:nvSpPr>
        <p:spPr>
          <a:xfrm>
            <a:off x="4984920" y="2288880"/>
            <a:ext cx="303516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Global sound</a:t>
            </a:r>
            <a:endParaRPr b="0" lang="en-US" sz="3600" strike="noStrike" u="none">
              <a:solidFill>
                <a:srgbClr val="000000"/>
              </a:solidFill>
              <a:uFillTx/>
              <a:latin typeface="Arial"/>
            </a:endParaRPr>
          </a:p>
        </p:txBody>
      </p:sp>
      <p:pic>
        <p:nvPicPr>
          <p:cNvPr id="56" name="" descr=""/>
          <p:cNvPicPr/>
          <p:nvPr/>
        </p:nvPicPr>
        <p:blipFill>
          <a:blip r:embed="rId1"/>
          <a:stretch/>
        </p:blipFill>
        <p:spPr>
          <a:xfrm>
            <a:off x="1292040" y="3512520"/>
            <a:ext cx="4269960" cy="2308680"/>
          </a:xfrm>
          <a:prstGeom prst="rect">
            <a:avLst/>
          </a:prstGeom>
          <a:ln w="0">
            <a:noFill/>
          </a:ln>
        </p:spPr>
      </p:pic>
      <p:sp>
        <p:nvSpPr>
          <p:cNvPr id="57" name=""/>
          <p:cNvSpPr txBox="1"/>
          <p:nvPr/>
        </p:nvSpPr>
        <p:spPr>
          <a:xfrm>
            <a:off x="1303920" y="5809320"/>
            <a:ext cx="3315600" cy="1879560"/>
          </a:xfrm>
          <a:prstGeom prst="rect">
            <a:avLst/>
          </a:prstGeom>
          <a:noFill/>
          <a:ln w="0">
            <a:noFill/>
          </a:ln>
        </p:spPr>
        <p:txBody>
          <a:bodyPr lIns="90000" rIns="90000" tIns="45000" bIns="45000" anchor="t">
            <a:noAutofit/>
          </a:bodyPr>
          <a:p>
            <a:pPr algn="ctr"/>
            <a:r>
              <a:rPr b="0" lang="en-US" sz="2300" strike="noStrike" u="none">
                <a:solidFill>
                  <a:srgbClr val="000000"/>
                </a:solidFill>
                <a:uFillTx/>
                <a:latin typeface="Helvetica-Light"/>
                <a:ea typeface="Helvetica-Light"/>
              </a:rPr>
              <a:t>musical genres typically contain prototypical sound mixtures which then describes the global sound </a:t>
            </a:r>
            <a:endParaRPr b="0" lang="en-US" sz="2300" strike="noStrike" u="none">
              <a:solidFill>
                <a:srgbClr val="000000"/>
              </a:solidFill>
              <a:uFillTx/>
              <a:latin typeface="Arial"/>
            </a:endParaRPr>
          </a:p>
        </p:txBody>
      </p:sp>
      <p:sp>
        <p:nvSpPr>
          <p:cNvPr id="58" name=""/>
          <p:cNvSpPr txBox="1"/>
          <p:nvPr/>
        </p:nvSpPr>
        <p:spPr>
          <a:xfrm>
            <a:off x="8019000" y="5987160"/>
            <a:ext cx="3315600" cy="1523880"/>
          </a:xfrm>
          <a:prstGeom prst="rect">
            <a:avLst/>
          </a:prstGeom>
          <a:noFill/>
          <a:ln w="0">
            <a:noFill/>
          </a:ln>
        </p:spPr>
        <p:txBody>
          <a:bodyPr lIns="90000" rIns="90000" tIns="45000" bIns="45000" anchor="t">
            <a:noAutofit/>
          </a:bodyPr>
          <a:p>
            <a:pPr algn="ctr"/>
            <a:r>
              <a:rPr b="0" lang="en-US" sz="2300" strike="noStrike" u="none">
                <a:solidFill>
                  <a:srgbClr val="000000"/>
                </a:solidFill>
                <a:uFillTx/>
                <a:latin typeface="Helvetica-Light"/>
                <a:ea typeface="Helvetica-Light"/>
              </a:rPr>
              <a:t>composers also tend to have their own “sound” because of their choice of instruments</a:t>
            </a:r>
            <a:endParaRPr b="0" lang="en-US" sz="2300" strike="noStrike" u="none">
              <a:solidFill>
                <a:srgbClr val="000000"/>
              </a:solidFill>
              <a:uFillTx/>
              <a:latin typeface="Arial"/>
            </a:endParaRPr>
          </a:p>
        </p:txBody>
      </p:sp>
      <p:pic>
        <p:nvPicPr>
          <p:cNvPr id="59" name="" descr=""/>
          <p:cNvPicPr/>
          <p:nvPr/>
        </p:nvPicPr>
        <p:blipFill>
          <a:blip r:embed="rId2"/>
          <a:stretch/>
        </p:blipFill>
        <p:spPr>
          <a:xfrm>
            <a:off x="7657200" y="3628440"/>
            <a:ext cx="3692520" cy="20768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98"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Results</a:t>
            </a:r>
            <a:endParaRPr b="0" lang="en-US" sz="4800" strike="noStrike" u="none">
              <a:solidFill>
                <a:srgbClr val="ffffff"/>
              </a:solidFill>
              <a:uFillTx/>
              <a:latin typeface="Arial"/>
            </a:endParaRPr>
          </a:p>
        </p:txBody>
      </p:sp>
      <p:pic>
        <p:nvPicPr>
          <p:cNvPr id="399" name="" descr=""/>
          <p:cNvPicPr/>
          <p:nvPr/>
        </p:nvPicPr>
        <p:blipFill>
          <a:blip r:embed="rId1"/>
          <a:stretch/>
        </p:blipFill>
        <p:spPr>
          <a:xfrm>
            <a:off x="8868600" y="2374200"/>
            <a:ext cx="3096000" cy="2158560"/>
          </a:xfrm>
          <a:prstGeom prst="rect">
            <a:avLst/>
          </a:prstGeom>
          <a:ln w="25560">
            <a:solidFill>
              <a:srgbClr val="000000"/>
            </a:solidFill>
            <a:miter/>
          </a:ln>
        </p:spPr>
      </p:pic>
      <p:sp>
        <p:nvSpPr>
          <p:cNvPr id="400" name=""/>
          <p:cNvSpPr/>
          <p:nvPr/>
        </p:nvSpPr>
        <p:spPr>
          <a:xfrm>
            <a:off x="9936000" y="3845520"/>
            <a:ext cx="528120" cy="528120"/>
          </a:xfrm>
          <a:custGeom>
            <a:avLst/>
            <a:gdLst/>
            <a:ahLst/>
            <a:rect l="0" t="0" r="r" b="b"/>
            <a:pathLst>
              <a:path w="1467" h="1467">
                <a:moveTo>
                  <a:pt x="1253" y="214"/>
                </a:moveTo>
                <a:cubicBezTo>
                  <a:pt x="1539" y="501"/>
                  <a:pt x="1539" y="966"/>
                  <a:pt x="1253" y="1253"/>
                </a:cubicBezTo>
                <a:cubicBezTo>
                  <a:pt x="966" y="1539"/>
                  <a:pt x="501" y="1539"/>
                  <a:pt x="214" y="1253"/>
                </a:cubicBezTo>
                <a:cubicBezTo>
                  <a:pt x="-71" y="966"/>
                  <a:pt x="-71" y="501"/>
                  <a:pt x="214" y="214"/>
                </a:cubicBezTo>
                <a:cubicBezTo>
                  <a:pt x="501" y="-71"/>
                  <a:pt x="966" y="-71"/>
                  <a:pt x="1253" y="214"/>
                </a:cubicBezTo>
                <a:close/>
              </a:path>
            </a:pathLst>
          </a:custGeom>
          <a:noFill/>
          <a:ln w="38160">
            <a:solidFill>
              <a:srgbClr val="c82505"/>
            </a:solidFill>
            <a:miter/>
          </a:ln>
        </p:spPr>
        <p:txBody>
          <a:bodyPr lIns="109080" rIns="109080" tIns="64080" bIns="64080" anchor="t">
            <a:noAutofit/>
          </a:bodyPr>
          <a:p>
            <a:endParaRPr b="0" lang="en-US" sz="1800" strike="noStrike" u="none">
              <a:solidFill>
                <a:srgbClr val="ffffff"/>
              </a:solidFill>
              <a:uFillTx/>
              <a:latin typeface="Arial"/>
            </a:endParaRPr>
          </a:p>
        </p:txBody>
      </p:sp>
      <p:sp>
        <p:nvSpPr>
          <p:cNvPr id="401" name=""/>
          <p:cNvSpPr txBox="1"/>
          <p:nvPr/>
        </p:nvSpPr>
        <p:spPr>
          <a:xfrm>
            <a:off x="438840" y="2487240"/>
            <a:ext cx="8361720" cy="6203520"/>
          </a:xfrm>
          <a:prstGeom prst="rect">
            <a:avLst/>
          </a:prstGeom>
          <a:noFill/>
          <a:ln w="0">
            <a:noFill/>
          </a:ln>
        </p:spPr>
        <p:txBody>
          <a:bodyPr lIns="90000" rIns="90000" tIns="45000" bIns="45000" anchor="t">
            <a:noAutofit/>
          </a:bodyPr>
          <a:p>
            <a:pPr marL="444600" indent="-444600">
              <a:spcAft>
                <a:spcPts val="1100"/>
              </a:spcAft>
              <a:buClr>
                <a:srgbClr val="ffffff"/>
              </a:buClr>
              <a:buSzPct val="45000"/>
              <a:buFont typeface=""/>
              <a:buChar char=""/>
            </a:pPr>
            <a:r>
              <a:rPr b="0" lang="en-US" sz="1800" strike="noStrike" u="none">
                <a:solidFill>
                  <a:srgbClr val="ffffff"/>
                </a:solidFill>
                <a:uFillTx/>
                <a:latin typeface="Arial"/>
              </a:rPr>
              <a:t> </a:t>
            </a:r>
            <a:endParaRPr b="0" lang="en-US" sz="18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MVPA restricted to bilateral </a:t>
            </a:r>
            <a:r>
              <a:rPr b="1" lang="en-US" sz="3400" strike="noStrike" u="none">
                <a:solidFill>
                  <a:srgbClr val="00872a"/>
                </a:solidFill>
                <a:uFillTx/>
                <a:latin typeface="HelveticaNeue-Light"/>
                <a:ea typeface="HelveticaNeue-Light"/>
              </a:rPr>
              <a:t>STS</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highest correlation representation similarity analysis (RSA) matrix of </a:t>
            </a:r>
            <a:r>
              <a:rPr b="1" lang="en-US" sz="3400" strike="noStrike" u="none">
                <a:solidFill>
                  <a:srgbClr val="ffffff"/>
                </a:solidFill>
                <a:uFillTx/>
                <a:latin typeface="HelveticaNeue-Light"/>
                <a:ea typeface="HelveticaNeue-Light"/>
              </a:rPr>
              <a:t>timbral features</a:t>
            </a:r>
            <a:r>
              <a:rPr b="0" lang="en-US" sz="3400" strike="noStrike" u="none">
                <a:solidFill>
                  <a:srgbClr val="ffffff"/>
                </a:solidFill>
                <a:uFillTx/>
                <a:latin typeface="HelveticaNeue-Light"/>
                <a:ea typeface="HelveticaNeue-Light"/>
              </a:rPr>
              <a:t> (cepstral features - “the way the stimulus sounds”) with that of </a:t>
            </a:r>
            <a:r>
              <a:rPr b="1" lang="en-US" sz="3400" strike="noStrike" u="none">
                <a:solidFill>
                  <a:srgbClr val="00872a"/>
                </a:solidFill>
                <a:uFillTx/>
                <a:latin typeface="HelveticaNeue-Light"/>
                <a:ea typeface="HelveticaNeue-Light"/>
              </a:rPr>
              <a:t>STS</a:t>
            </a:r>
            <a:r>
              <a:rPr b="0" lang="en-US" sz="3400" strike="noStrike" u="none">
                <a:solidFill>
                  <a:srgbClr val="ffffff"/>
                </a:solidFill>
                <a:uFillTx/>
                <a:latin typeface="HelveticaNeue-Light"/>
                <a:ea typeface="HelveticaNeue-Light"/>
              </a:rPr>
              <a:t> than tonality and pitch</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a:t>
            </a:r>
            <a:r>
              <a:rPr b="0" lang="en-US" sz="3400" strike="noStrike" u="none">
                <a:solidFill>
                  <a:srgbClr val="ffffff"/>
                </a:solidFill>
                <a:uFillTx/>
                <a:latin typeface="HelveticaNeue-Light"/>
                <a:ea typeface="HelveticaNeue-Light"/>
              </a:rPr>
              <a:t>distributed population code in bilateral </a:t>
            </a:r>
            <a:r>
              <a:rPr b="1" lang="en-US" sz="3400" strike="noStrike" u="none">
                <a:solidFill>
                  <a:srgbClr val="00872a"/>
                </a:solidFill>
                <a:uFillTx/>
                <a:latin typeface="HelveticaNeue-Light"/>
                <a:ea typeface="HelveticaNeue-Light"/>
              </a:rPr>
              <a:t>STS</a:t>
            </a:r>
            <a:r>
              <a:rPr b="0" lang="en-US" sz="3400" strike="noStrike" u="none">
                <a:solidFill>
                  <a:srgbClr val="ffffff"/>
                </a:solidFill>
                <a:uFillTx/>
                <a:latin typeface="HelveticaNeue-Light"/>
                <a:ea typeface="HelveticaNeue-Light"/>
              </a:rPr>
              <a:t> responsible for genre discrimintation" </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timbral features were most accurate in predicting the image response </a:t>
            </a:r>
            <a:endParaRPr b="0" lang="en-US" sz="3400" strike="noStrike" u="none">
              <a:solidFill>
                <a:srgbClr val="ffffff"/>
              </a:solidFill>
              <a:uFillTx/>
              <a:latin typeface="Arial"/>
            </a:endParaRPr>
          </a:p>
        </p:txBody>
      </p:sp>
      <p:pic>
        <p:nvPicPr>
          <p:cNvPr id="402" name="" descr=""/>
          <p:cNvPicPr/>
          <p:nvPr/>
        </p:nvPicPr>
        <p:blipFill>
          <a:blip r:embed="rId2"/>
          <a:stretch/>
        </p:blipFill>
        <p:spPr>
          <a:xfrm>
            <a:off x="11658960" y="-36000"/>
            <a:ext cx="1374480" cy="2082960"/>
          </a:xfrm>
          <a:prstGeom prst="rect">
            <a:avLst/>
          </a:prstGeom>
          <a:ln w="0">
            <a:noFill/>
          </a:ln>
        </p:spPr>
      </p:pic>
      <p:pic>
        <p:nvPicPr>
          <p:cNvPr id="403" name="" descr=""/>
          <p:cNvPicPr/>
          <p:nvPr/>
        </p:nvPicPr>
        <p:blipFill>
          <a:blip r:embed="rId3"/>
          <a:stretch/>
        </p:blipFill>
        <p:spPr>
          <a:xfrm>
            <a:off x="9379440" y="5079600"/>
            <a:ext cx="2913120" cy="3405600"/>
          </a:xfrm>
          <a:prstGeom prst="rect">
            <a:avLst/>
          </a:prstGeom>
          <a:ln w="25560">
            <a:solidFill>
              <a:srgbClr val="000000"/>
            </a:solidFill>
            <a:miter/>
          </a:ln>
        </p:spPr>
      </p:pic>
      <p:sp>
        <p:nvSpPr>
          <p:cNvPr id="404" name=""/>
          <p:cNvSpPr/>
          <p:nvPr/>
        </p:nvSpPr>
        <p:spPr>
          <a:xfrm>
            <a:off x="10041840" y="5178960"/>
            <a:ext cx="1710720" cy="1210680"/>
          </a:xfrm>
          <a:custGeom>
            <a:avLst/>
            <a:gdLst/>
            <a:ahLst/>
            <a:rect l="0" t="0" r="r" b="b"/>
            <a:pathLst>
              <a:path w="4752" h="3363">
                <a:moveTo>
                  <a:pt x="0" y="0"/>
                </a:moveTo>
                <a:lnTo>
                  <a:pt x="4752" y="0"/>
                </a:lnTo>
                <a:lnTo>
                  <a:pt x="4752" y="3363"/>
                </a:lnTo>
                <a:lnTo>
                  <a:pt x="0" y="3363"/>
                </a:lnTo>
                <a:lnTo>
                  <a:pt x="0" y="0"/>
                </a:lnTo>
                <a:close/>
              </a:path>
            </a:pathLst>
          </a:custGeom>
          <a:noFill/>
          <a:ln w="25560">
            <a:solidFill>
              <a:srgbClr val="000000"/>
            </a:solidFill>
            <a:miter/>
          </a:ln>
        </p:spPr>
        <p:txBody>
          <a:bodyPr lIns="102600" rIns="102600" tIns="57600" bIns="57600" anchor="t">
            <a:noAutofit/>
          </a:bodyPr>
          <a:p>
            <a:endParaRPr b="0" lang="en-US" sz="1800" strike="noStrike" u="none">
              <a:solidFill>
                <a:srgbClr val="ffffff"/>
              </a:solidFill>
              <a:uFillTx/>
              <a:latin typeface="Arial"/>
            </a:endParaRPr>
          </a:p>
        </p:txBody>
      </p:sp>
      <p:sp>
        <p:nvSpPr>
          <p:cNvPr id="405" name=""/>
          <p:cNvSpPr/>
          <p:nvPr/>
        </p:nvSpPr>
        <p:spPr>
          <a:xfrm>
            <a:off x="10795320" y="7382520"/>
            <a:ext cx="1587240" cy="1210680"/>
          </a:xfrm>
          <a:custGeom>
            <a:avLst/>
            <a:gdLst/>
            <a:ahLst/>
            <a:rect l="0" t="0" r="r" b="b"/>
            <a:pathLst>
              <a:path w="4409" h="3363">
                <a:moveTo>
                  <a:pt x="0" y="0"/>
                </a:moveTo>
                <a:lnTo>
                  <a:pt x="4409" y="0"/>
                </a:lnTo>
                <a:lnTo>
                  <a:pt x="4409" y="3363"/>
                </a:lnTo>
                <a:lnTo>
                  <a:pt x="0" y="3363"/>
                </a:lnTo>
                <a:lnTo>
                  <a:pt x="0" y="0"/>
                </a:lnTo>
                <a:close/>
              </a:path>
            </a:pathLst>
          </a:custGeom>
          <a:noFill/>
          <a:ln w="25560">
            <a:solidFill>
              <a:srgbClr val="000000"/>
            </a:solidFill>
            <a:miter/>
          </a:ln>
        </p:spPr>
        <p:txBody>
          <a:bodyPr lIns="102600" rIns="102600" tIns="57600" bIns="57600" anchor="t">
            <a:noAutofit/>
          </a:bodyPr>
          <a:p>
            <a:endParaRPr b="0" lang="en-US" sz="1800" strike="noStrike" u="none">
              <a:solidFill>
                <a:srgbClr val="ffffff"/>
              </a:solidFill>
              <a:uFillTx/>
              <a:latin typeface="Arial"/>
            </a:endParaRPr>
          </a:p>
        </p:txBody>
      </p:sp>
      <p:pic>
        <p:nvPicPr>
          <p:cNvPr id="406" name="" descr=""/>
          <p:cNvPicPr/>
          <p:nvPr/>
        </p:nvPicPr>
        <p:blipFill>
          <a:blip r:embed="rId4"/>
          <a:stretch/>
        </p:blipFill>
        <p:spPr>
          <a:xfrm>
            <a:off x="-1895400" y="13912920"/>
            <a:ext cx="2780640" cy="2082960"/>
          </a:xfrm>
          <a:prstGeom prst="rect">
            <a:avLst/>
          </a:prstGeom>
          <a:ln w="0">
            <a:noFill/>
          </a:ln>
        </p:spPr>
      </p:pic>
      <p:sp>
        <p:nvSpPr>
          <p:cNvPr id="407" name=""/>
          <p:cNvSpPr txBox="1"/>
          <p:nvPr/>
        </p:nvSpPr>
        <p:spPr>
          <a:xfrm>
            <a:off x="9360" y="9137880"/>
            <a:ext cx="12986280" cy="68580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algn="ctr"/>
            <a:r>
              <a:rPr b="0" lang="en-US" sz="1700" strike="noStrike" u="none">
                <a:solidFill>
                  <a:srgbClr val="000000"/>
                </a:solidFill>
                <a:uFillTx/>
                <a:latin typeface="Helvetica-Light"/>
                <a:ea typeface="Helvetica-Light"/>
              </a:rPr>
              <a:t>Casey, M., Thompson, J., Kang, O., Raizada, R., and Wheatley, T. (2012). “Population codes representing musical timbre for high-level fmri categorization of music genres,” in </a:t>
            </a:r>
            <a:r>
              <a:rPr b="0" i="1" lang="en-US" sz="1700" strike="noStrike" u="none">
                <a:solidFill>
                  <a:srgbClr val="000000"/>
                </a:solidFill>
                <a:uFillTx/>
                <a:latin typeface="Helvetica-Light"/>
                <a:ea typeface="Helvetica-Light"/>
              </a:rPr>
              <a:t>Machine Learning and Interpretation in Neuroimaging </a:t>
            </a:r>
            <a:r>
              <a:rPr b="0" lang="en-US" sz="1700" strike="noStrike" u="none">
                <a:solidFill>
                  <a:srgbClr val="000000"/>
                </a:solidFill>
                <a:uFillTx/>
                <a:latin typeface="Helvetica-Light"/>
                <a:ea typeface="Helvetica-Light"/>
              </a:rPr>
              <a:t>(Sierra Nevada: Springer), 34–41. </a:t>
            </a:r>
            <a:endParaRPr b="0" lang="en-US" sz="1700" strike="noStrike" u="none">
              <a:solidFill>
                <a:srgbClr val="000000"/>
              </a:solidFill>
              <a:uFillTx/>
              <a:latin typeface="Arial"/>
            </a:endParaRPr>
          </a:p>
        </p:txBody>
      </p:sp>
      <p:pic>
        <p:nvPicPr>
          <p:cNvPr id="408" name="" descr=""/>
          <p:cNvPicPr/>
          <p:nvPr/>
        </p:nvPicPr>
        <p:blipFill>
          <a:blip r:embed="rId5"/>
          <a:stretch/>
        </p:blipFill>
        <p:spPr>
          <a:xfrm>
            <a:off x="90720" y="84960"/>
            <a:ext cx="2686320" cy="1739160"/>
          </a:xfrm>
          <a:prstGeom prst="rect">
            <a:avLst/>
          </a:prstGeom>
          <a:ln w="25560">
            <a:solidFill>
              <a:srgbClr val="f3f7f5"/>
            </a:solidFill>
            <a:miter/>
          </a:ln>
        </p:spPr>
      </p:pic>
      <p:sp>
        <p:nvSpPr>
          <p:cNvPr id="409" name=""/>
          <p:cNvSpPr/>
          <p:nvPr/>
        </p:nvSpPr>
        <p:spPr>
          <a:xfrm>
            <a:off x="43560" y="60480"/>
            <a:ext cx="1277280" cy="1763280"/>
          </a:xfrm>
          <a:custGeom>
            <a:avLst/>
            <a:gdLst/>
            <a:ahLst/>
            <a:rect l="0" t="0" r="r" b="b"/>
            <a:pathLst>
              <a:path w="3548" h="4898">
                <a:moveTo>
                  <a:pt x="0" y="0"/>
                </a:moveTo>
                <a:lnTo>
                  <a:pt x="3548" y="0"/>
                </a:lnTo>
                <a:lnTo>
                  <a:pt x="3548" y="4898"/>
                </a:lnTo>
                <a:lnTo>
                  <a:pt x="0" y="4898"/>
                </a:lnTo>
                <a:lnTo>
                  <a:pt x="0" y="0"/>
                </a:lnTo>
                <a:close/>
              </a:path>
            </a:pathLst>
          </a:custGeom>
          <a:noFill/>
          <a:ln cap="rnd" w="101520">
            <a:solidFill>
              <a:srgbClr val="c82505"/>
            </a:solidFill>
            <a:miter/>
          </a:ln>
        </p:spPr>
        <p:txBody>
          <a:bodyPr lIns="140760" rIns="140760" tIns="95760" bIns="95760" anchor="t">
            <a:noAutofit/>
          </a:bodyPr>
          <a:p>
            <a:endParaRPr b="0" lang="en-US" sz="1800" strike="noStrike" u="none">
              <a:solidFill>
                <a:srgbClr val="ffffff"/>
              </a:solidFill>
              <a:uFillTx/>
              <a:latin typeface="Arial"/>
            </a:endParaRPr>
          </a:p>
        </p:txBody>
      </p:sp>
      <p:sp>
        <p:nvSpPr>
          <p:cNvPr id="410" name=""/>
          <p:cNvSpPr txBox="1"/>
          <p:nvPr/>
        </p:nvSpPr>
        <p:spPr>
          <a:xfrm>
            <a:off x="2760840" y="950400"/>
            <a:ext cx="7508880" cy="1452600"/>
          </a:xfrm>
          <a:prstGeom prst="rect">
            <a:avLst/>
          </a:prstGeom>
          <a:noFill/>
          <a:ln w="0">
            <a:noFill/>
          </a:ln>
        </p:spPr>
        <p:txBody>
          <a:bodyPr lIns="90000" rIns="90000" tIns="45000" bIns="45000" anchor="t">
            <a:noAutofit/>
          </a:bodyPr>
          <a:p>
            <a:pPr algn="ctr"/>
            <a:r>
              <a:rPr b="0" lang="en-US" sz="4800" strike="noStrike" u="none">
                <a:solidFill>
                  <a:srgbClr val="ffffff"/>
                </a:solidFill>
                <a:uFillTx/>
                <a:latin typeface="HelveticaNeue-Light"/>
                <a:ea typeface="HelveticaNeue-Light"/>
              </a:rPr>
              <a:t>modelling: </a:t>
            </a:r>
            <a:r>
              <a:rPr b="1" lang="en-US" sz="4800" strike="noStrike" u="none">
                <a:solidFill>
                  <a:srgbClr val="ffffff"/>
                </a:solidFill>
                <a:uFillTx/>
                <a:latin typeface="HelveticaNeue-Light"/>
                <a:ea typeface="HelveticaNeue-Light"/>
              </a:rPr>
              <a:t>decoding genre</a:t>
            </a:r>
            <a:endParaRPr b="0" lang="en-US" sz="4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1" name=""/>
          <p:cNvSpPr txBox="1"/>
          <p:nvPr/>
        </p:nvSpPr>
        <p:spPr>
          <a:xfrm>
            <a:off x="571680" y="4599000"/>
            <a:ext cx="6897240" cy="5940000"/>
          </a:xfrm>
          <a:prstGeom prst="rect">
            <a:avLst/>
          </a:prstGeom>
          <a:noFill/>
          <a:ln w="0">
            <a:noFill/>
          </a:ln>
        </p:spPr>
        <p:txBody>
          <a:bodyPr lIns="90000" rIns="90000" tIns="45000" bIns="45000" anchor="t">
            <a:normAutofit/>
          </a:bodyPr>
          <a:p>
            <a:pPr marL="4086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song &amp; genre decoding from fMRI</a:t>
            </a:r>
            <a:endParaRPr b="0" lang="en-US" sz="3100" strike="noStrike" u="none">
              <a:solidFill>
                <a:srgbClr val="ffffff"/>
              </a:solidFill>
              <a:uFillTx/>
              <a:latin typeface="Arial"/>
            </a:endParaRPr>
          </a:p>
          <a:p>
            <a:pPr marL="4086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Forrest database</a:t>
            </a:r>
            <a:endParaRPr b="0" lang="en-US" sz="3100" strike="noStrike" u="none">
              <a:solidFill>
                <a:srgbClr val="ffffff"/>
              </a:solidFill>
              <a:uFillTx/>
              <a:latin typeface="Arial"/>
            </a:endParaRPr>
          </a:p>
          <a:p>
            <a:pPr lvl="1" marL="8658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7 tesla scanner</a:t>
            </a:r>
            <a:endParaRPr b="0" lang="en-US" sz="3100" strike="noStrike" u="none">
              <a:solidFill>
                <a:srgbClr val="ffffff"/>
              </a:solidFill>
              <a:uFillTx/>
              <a:latin typeface="Arial"/>
            </a:endParaRPr>
          </a:p>
          <a:p>
            <a:pPr lvl="1" marL="8658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20 participants</a:t>
            </a:r>
            <a:endParaRPr b="0" lang="en-US" sz="3100" strike="noStrike" u="none">
              <a:solidFill>
                <a:srgbClr val="ffffff"/>
              </a:solidFill>
              <a:uFillTx/>
              <a:latin typeface="Arial"/>
            </a:endParaRPr>
          </a:p>
          <a:p>
            <a:pPr lvl="1" marL="8658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25 excerpts (6-sec), 5 genres</a:t>
            </a:r>
            <a:endParaRPr b="0" lang="en-US" sz="3100" strike="noStrike" u="none">
              <a:solidFill>
                <a:srgbClr val="ffffff"/>
              </a:solidFill>
              <a:uFillTx/>
              <a:latin typeface="Arial"/>
            </a:endParaRPr>
          </a:p>
          <a:p>
            <a:pPr marL="4086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ROIs: Heschl’s gyrus, anterior STG, posterior STG</a:t>
            </a:r>
            <a:endParaRPr b="0" lang="en-US" sz="3100" strike="noStrike" u="none">
              <a:solidFill>
                <a:srgbClr val="ffffff"/>
              </a:solidFill>
              <a:uFillTx/>
              <a:latin typeface="Arial"/>
            </a:endParaRPr>
          </a:p>
          <a:p>
            <a:pPr marL="408600" indent="-408600">
              <a:spcAft>
                <a:spcPts val="1199"/>
              </a:spcAft>
              <a:buClr>
                <a:srgbClr val="ffffff"/>
              </a:buClr>
              <a:buSzPct val="45000"/>
              <a:buFont typeface=""/>
              <a:buChar char=""/>
            </a:pPr>
            <a:r>
              <a:rPr b="0" lang="en-US" sz="3100" strike="noStrike" u="none">
                <a:solidFill>
                  <a:srgbClr val="ffffff"/>
                </a:solidFill>
                <a:uFillTx/>
                <a:latin typeface="HelveticaNeue-Light"/>
                <a:ea typeface="HelveticaNeue-Light"/>
              </a:rPr>
              <a:t>Support Vector Machine classifier</a:t>
            </a:r>
            <a:endParaRPr b="0" lang="en-US" sz="3100" strike="noStrike" u="none">
              <a:solidFill>
                <a:srgbClr val="ffffff"/>
              </a:solidFill>
              <a:uFillTx/>
              <a:latin typeface="Arial"/>
            </a:endParaRPr>
          </a:p>
        </p:txBody>
      </p:sp>
      <p:pic>
        <p:nvPicPr>
          <p:cNvPr id="412" name="" descr=""/>
          <p:cNvPicPr/>
          <p:nvPr/>
        </p:nvPicPr>
        <p:blipFill>
          <a:blip r:embed="rId1"/>
          <a:stretch/>
        </p:blipFill>
        <p:spPr>
          <a:xfrm>
            <a:off x="514800" y="-33120"/>
            <a:ext cx="11975040" cy="1083960"/>
          </a:xfrm>
          <a:prstGeom prst="rect">
            <a:avLst/>
          </a:prstGeom>
          <a:ln w="0">
            <a:noFill/>
          </a:ln>
        </p:spPr>
      </p:pic>
      <p:pic>
        <p:nvPicPr>
          <p:cNvPr id="413" name="" descr=""/>
          <p:cNvPicPr/>
          <p:nvPr/>
        </p:nvPicPr>
        <p:blipFill>
          <a:blip r:embed="rId2"/>
          <a:stretch/>
        </p:blipFill>
        <p:spPr>
          <a:xfrm>
            <a:off x="514800" y="934920"/>
            <a:ext cx="11975040" cy="3369960"/>
          </a:xfrm>
          <a:prstGeom prst="rect">
            <a:avLst/>
          </a:prstGeom>
          <a:ln w="0">
            <a:noFill/>
          </a:ln>
        </p:spPr>
      </p:pic>
      <p:pic>
        <p:nvPicPr>
          <p:cNvPr id="414" name="" descr=""/>
          <p:cNvPicPr/>
          <p:nvPr/>
        </p:nvPicPr>
        <p:blipFill>
          <a:blip r:embed="rId3"/>
          <a:stretch/>
        </p:blipFill>
        <p:spPr>
          <a:xfrm>
            <a:off x="963000" y="1762200"/>
            <a:ext cx="1368720" cy="17161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5"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Results</a:t>
            </a:r>
            <a:endParaRPr b="0" lang="en-US" sz="4800" strike="noStrike" u="none">
              <a:solidFill>
                <a:srgbClr val="ffffff"/>
              </a:solidFill>
              <a:uFillTx/>
              <a:latin typeface="Arial"/>
            </a:endParaRPr>
          </a:p>
        </p:txBody>
      </p:sp>
      <p:sp>
        <p:nvSpPr>
          <p:cNvPr id="416" name=""/>
          <p:cNvSpPr txBox="1"/>
          <p:nvPr/>
        </p:nvSpPr>
        <p:spPr>
          <a:xfrm>
            <a:off x="854280" y="2405880"/>
            <a:ext cx="7573320" cy="3325320"/>
          </a:xfrm>
          <a:prstGeom prst="rect">
            <a:avLst/>
          </a:prstGeom>
          <a:noFill/>
          <a:ln w="0">
            <a:noFill/>
          </a:ln>
        </p:spPr>
        <p:txBody>
          <a:bodyPr lIns="90000" rIns="90000" tIns="45000" bIns="45000" anchor="t">
            <a:normAutofit/>
          </a:bodyPr>
          <a:p>
            <a:pPr marL="393840" indent="-393840">
              <a:spcAft>
                <a:spcPts val="1199"/>
              </a:spcAft>
              <a:buClr>
                <a:srgbClr val="ffffff"/>
              </a:buClr>
              <a:buSzPct val="45000"/>
              <a:buFont typeface=""/>
              <a:buChar char=""/>
            </a:pPr>
            <a:r>
              <a:rPr b="0" lang="en-US" sz="3000" strike="noStrike" u="none">
                <a:solidFill>
                  <a:srgbClr val="000000"/>
                </a:solidFill>
                <a:uFillTx/>
                <a:latin typeface="HelveticaNeue-Light"/>
                <a:ea typeface="HelveticaNeue-Light"/>
              </a:rPr>
              <a:t>timbral features best decoded </a:t>
            </a:r>
            <a:endParaRPr b="0" lang="en-US" sz="3000" strike="noStrike" u="none">
              <a:solidFill>
                <a:srgbClr val="ffffff"/>
              </a:solidFill>
              <a:uFillTx/>
              <a:latin typeface="Arial"/>
            </a:endParaRPr>
          </a:p>
        </p:txBody>
      </p:sp>
      <p:sp>
        <p:nvSpPr>
          <p:cNvPr id="417" name=""/>
          <p:cNvSpPr txBox="1"/>
          <p:nvPr/>
        </p:nvSpPr>
        <p:spPr>
          <a:xfrm>
            <a:off x="8093160" y="6605280"/>
            <a:ext cx="4762440" cy="1105560"/>
          </a:xfrm>
          <a:prstGeom prst="rect">
            <a:avLst/>
          </a:prstGeom>
          <a:noFill/>
          <a:ln w="0">
            <a:noFill/>
          </a:ln>
        </p:spPr>
        <p:txBody>
          <a:bodyPr lIns="90000" rIns="90000" tIns="45000" bIns="45000" anchor="t">
            <a:noAutofit/>
          </a:bodyPr>
          <a:p>
            <a:pPr marL="57960" indent="57960" algn="ctr"/>
            <a:r>
              <a:rPr b="0" lang="en-US" sz="3300" strike="noStrike" u="none">
                <a:solidFill>
                  <a:srgbClr val="ffffff"/>
                </a:solidFill>
                <a:uFillTx/>
                <a:latin typeface="HelveticaNeue-Light"/>
                <a:ea typeface="HelveticaNeue-Light"/>
              </a:rPr>
              <a:t>Primary and Secondary auditory cortex</a:t>
            </a:r>
            <a:endParaRPr b="0" lang="en-US" sz="3300" strike="noStrike" u="none">
              <a:solidFill>
                <a:srgbClr val="ffffff"/>
              </a:solidFill>
              <a:uFillTx/>
              <a:latin typeface="Arial"/>
            </a:endParaRPr>
          </a:p>
        </p:txBody>
      </p:sp>
      <p:sp>
        <p:nvSpPr>
          <p:cNvPr id="418" name=""/>
          <p:cNvSpPr txBox="1"/>
          <p:nvPr/>
        </p:nvSpPr>
        <p:spPr>
          <a:xfrm>
            <a:off x="-39600" y="9163440"/>
            <a:ext cx="13083840" cy="60948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algn="ctr"/>
            <a:r>
              <a:rPr b="0" lang="en-US" sz="1700" strike="noStrike" u="none">
                <a:solidFill>
                  <a:srgbClr val="000000"/>
                </a:solidFill>
                <a:uFillTx/>
                <a:latin typeface="Helvetica-Light"/>
                <a:ea typeface="Helvetica-Light"/>
              </a:rPr>
              <a:t>Casey, M. A. (2017). Music of the 7Ts: Predicting and decoding multivoxel fMRI responses with acoustic, schematic, and categorical music features. Frontiers in Psychology, 8, 1–11. </a:t>
            </a:r>
            <a:r>
              <a:rPr b="0" lang="en-US" sz="1800" strike="noStrike" u="none">
                <a:solidFill>
                  <a:srgbClr val="000000"/>
                </a:solidFill>
                <a:uFillTx/>
                <a:latin typeface="Arial"/>
                <a:hlinkClick r:id="rId1"/>
              </a:rPr>
              <a:t>http://doi.org/10.3389/fpsyg.2017.01179</a:t>
            </a:r>
            <a:endParaRPr b="0" lang="en-US" sz="1800" strike="noStrike" u="none">
              <a:solidFill>
                <a:srgbClr val="000000"/>
              </a:solidFill>
              <a:uFillTx/>
              <a:latin typeface="Arial"/>
            </a:endParaRPr>
          </a:p>
        </p:txBody>
      </p:sp>
      <p:sp>
        <p:nvSpPr>
          <p:cNvPr id="419" name=""/>
          <p:cNvSpPr txBox="1"/>
          <p:nvPr/>
        </p:nvSpPr>
        <p:spPr>
          <a:xfrm>
            <a:off x="446040" y="2963160"/>
            <a:ext cx="7592400" cy="2311560"/>
          </a:xfrm>
          <a:prstGeom prst="rect">
            <a:avLst/>
          </a:prstGeom>
          <a:noFill/>
          <a:ln w="0">
            <a:noFill/>
          </a:ln>
        </p:spPr>
        <p:txBody>
          <a:bodyPr lIns="90000" rIns="90000" tIns="45000" bIns="45000" anchor="t">
            <a:noAutofit/>
          </a:bodyPr>
          <a:p>
            <a:pPr marL="444600" indent="-444600">
              <a:spcAft>
                <a:spcPts val="1100"/>
              </a:spcAft>
              <a:buClr>
                <a:srgbClr val="ffffff"/>
              </a:buClr>
              <a:buSzPct val="45000"/>
              <a:buFont typeface=""/>
              <a:buChar char=""/>
            </a:pPr>
            <a:r>
              <a:rPr b="0" lang="en-US" sz="1800" strike="noStrike" u="none">
                <a:solidFill>
                  <a:srgbClr val="ffffff"/>
                </a:solidFill>
                <a:uFillTx/>
                <a:latin typeface="Arial"/>
              </a:rPr>
              <a:t> </a:t>
            </a:r>
            <a:endParaRPr b="0" lang="en-US" sz="1800" strike="noStrike" u="none">
              <a:solidFill>
                <a:srgbClr val="ffffff"/>
              </a:solidFill>
              <a:uFillTx/>
              <a:latin typeface="Arial"/>
            </a:endParaRPr>
          </a:p>
          <a:p>
            <a:pPr lvl="1" marL="444600" indent="-444600">
              <a:spcAft>
                <a:spcPts val="1100"/>
              </a:spcAft>
              <a:buClr>
                <a:srgbClr val="ffffff"/>
              </a:buClr>
              <a:buSzPct val="45000"/>
              <a:buFont typeface=""/>
              <a:buChar char=""/>
            </a:pPr>
            <a:r>
              <a:rPr b="0" lang="en-US" sz="3400" strike="noStrike" u="none">
                <a:solidFill>
                  <a:srgbClr val="ffffff"/>
                </a:solidFill>
                <a:uFillTx/>
                <a:latin typeface="HelveticaNeue-Light"/>
                <a:ea typeface="HelveticaNeue-Light"/>
              </a:rPr>
              <a:t>restricted to bilateral </a:t>
            </a:r>
            <a:r>
              <a:rPr b="1" lang="en-US" sz="3400" strike="noStrike" u="none">
                <a:solidFill>
                  <a:srgbClr val="6fbf40"/>
                </a:solidFill>
                <a:uFillTx/>
                <a:latin typeface="HelveticaNeue-Light"/>
                <a:ea typeface="HelveticaNeue-Light"/>
              </a:rPr>
              <a:t>HG</a:t>
            </a:r>
            <a:r>
              <a:rPr b="0" lang="en-US" sz="3400" strike="noStrike" u="none">
                <a:solidFill>
                  <a:srgbClr val="ffffff"/>
                </a:solidFill>
                <a:uFillTx/>
                <a:latin typeface="HelveticaNeue-Light"/>
                <a:ea typeface="HelveticaNeue-Light"/>
              </a:rPr>
              <a:t> and </a:t>
            </a:r>
            <a:r>
              <a:rPr b="1" lang="en-US" sz="3400" strike="noStrike" u="none">
                <a:solidFill>
                  <a:srgbClr val="c82505"/>
                </a:solidFill>
                <a:uFillTx/>
                <a:latin typeface="HelveticaNeue-Light"/>
                <a:ea typeface="HelveticaNeue-Light"/>
              </a:rPr>
              <a:t>STG</a:t>
            </a:r>
            <a:endParaRPr b="0" lang="en-US" sz="3400" strike="noStrike" u="none">
              <a:solidFill>
                <a:srgbClr val="ffffff"/>
              </a:solidFill>
              <a:uFillTx/>
              <a:latin typeface="Arial"/>
            </a:endParaRPr>
          </a:p>
          <a:p>
            <a:pPr lvl="1" marL="444600" indent="-444600">
              <a:spcAft>
                <a:spcPts val="1100"/>
              </a:spcAft>
              <a:buClr>
                <a:srgbClr val="ffffff"/>
              </a:buClr>
              <a:buSzPct val="45000"/>
              <a:buFont typeface=""/>
              <a:buChar char=""/>
            </a:pPr>
            <a:r>
              <a:rPr b="1" lang="en-US" sz="3400" strike="noStrike" u="none">
                <a:solidFill>
                  <a:srgbClr val="c82505"/>
                </a:solidFill>
                <a:uFillTx/>
                <a:latin typeface="HelveticaNeue-Light"/>
                <a:ea typeface="HelveticaNeue-Light"/>
              </a:rPr>
              <a:t>STG</a:t>
            </a:r>
            <a:r>
              <a:rPr b="0" lang="en-US" sz="3400" strike="noStrike" u="none">
                <a:solidFill>
                  <a:srgbClr val="ffffff"/>
                </a:solidFill>
                <a:uFillTx/>
                <a:latin typeface="HelveticaNeue-Light"/>
                <a:ea typeface="HelveticaNeue-Light"/>
              </a:rPr>
              <a:t> predicted better than </a:t>
            </a:r>
            <a:r>
              <a:rPr b="1" lang="en-US" sz="3400" strike="noStrike" u="none">
                <a:solidFill>
                  <a:srgbClr val="6fbf40"/>
                </a:solidFill>
                <a:uFillTx/>
                <a:latin typeface="HelveticaNeue-Light"/>
                <a:ea typeface="HelveticaNeue-Light"/>
              </a:rPr>
              <a:t>HG</a:t>
            </a:r>
            <a:r>
              <a:rPr b="0" lang="en-US" sz="3400" strike="noStrike" u="none">
                <a:solidFill>
                  <a:srgbClr val="ffffff"/>
                </a:solidFill>
                <a:uFillTx/>
                <a:latin typeface="HelveticaNeue-Light"/>
                <a:ea typeface="HelveticaNeue-Light"/>
              </a:rPr>
              <a:t> perceptual genre classifications</a:t>
            </a:r>
            <a:endParaRPr b="0" lang="en-US" sz="3400" strike="noStrike" u="none">
              <a:solidFill>
                <a:srgbClr val="ffffff"/>
              </a:solidFill>
              <a:uFillTx/>
              <a:latin typeface="Arial"/>
            </a:endParaRPr>
          </a:p>
        </p:txBody>
      </p:sp>
      <p:pic>
        <p:nvPicPr>
          <p:cNvPr id="420" name="" descr=""/>
          <p:cNvPicPr/>
          <p:nvPr/>
        </p:nvPicPr>
        <p:blipFill>
          <a:blip r:embed="rId2"/>
          <a:stretch/>
        </p:blipFill>
        <p:spPr>
          <a:xfrm>
            <a:off x="10382400" y="208440"/>
            <a:ext cx="2413080" cy="1562400"/>
          </a:xfrm>
          <a:prstGeom prst="rect">
            <a:avLst/>
          </a:prstGeom>
          <a:ln w="0">
            <a:noFill/>
          </a:ln>
        </p:spPr>
      </p:pic>
      <p:sp>
        <p:nvSpPr>
          <p:cNvPr id="421" name=""/>
          <p:cNvSpPr/>
          <p:nvPr/>
        </p:nvSpPr>
        <p:spPr>
          <a:xfrm>
            <a:off x="11662200" y="82800"/>
            <a:ext cx="1058040" cy="1763280"/>
          </a:xfrm>
          <a:custGeom>
            <a:avLst/>
            <a:gdLst/>
            <a:ahLst/>
            <a:rect l="0" t="0" r="r" b="b"/>
            <a:pathLst>
              <a:path w="2939" h="4898">
                <a:moveTo>
                  <a:pt x="0" y="0"/>
                </a:moveTo>
                <a:lnTo>
                  <a:pt x="2939" y="0"/>
                </a:lnTo>
                <a:lnTo>
                  <a:pt x="2939" y="4898"/>
                </a:lnTo>
                <a:lnTo>
                  <a:pt x="0" y="4898"/>
                </a:lnTo>
                <a:lnTo>
                  <a:pt x="0" y="0"/>
                </a:lnTo>
                <a:close/>
              </a:path>
            </a:pathLst>
          </a:custGeom>
          <a:noFill/>
          <a:ln cap="rnd" w="101520">
            <a:solidFill>
              <a:srgbClr val="c82505"/>
            </a:solidFill>
            <a:miter/>
          </a:ln>
        </p:spPr>
        <p:txBody>
          <a:bodyPr lIns="140760" rIns="140760" tIns="95760" bIns="95760" anchor="t">
            <a:noAutofit/>
          </a:bodyPr>
          <a:p>
            <a:endParaRPr b="0" lang="en-US" sz="1800" strike="noStrike" u="none">
              <a:solidFill>
                <a:srgbClr val="ffffff"/>
              </a:solidFill>
              <a:uFillTx/>
              <a:latin typeface="Arial"/>
            </a:endParaRPr>
          </a:p>
        </p:txBody>
      </p:sp>
      <p:sp>
        <p:nvSpPr>
          <p:cNvPr id="422" name=""/>
          <p:cNvSpPr txBox="1"/>
          <p:nvPr/>
        </p:nvSpPr>
        <p:spPr>
          <a:xfrm>
            <a:off x="2760840" y="950400"/>
            <a:ext cx="7508880" cy="1452600"/>
          </a:xfrm>
          <a:prstGeom prst="rect">
            <a:avLst/>
          </a:prstGeom>
          <a:noFill/>
          <a:ln w="0">
            <a:noFill/>
          </a:ln>
        </p:spPr>
        <p:txBody>
          <a:bodyPr lIns="90000" rIns="90000" tIns="45000" bIns="45000" anchor="t">
            <a:noAutofit/>
          </a:bodyPr>
          <a:p>
            <a:pPr algn="ctr"/>
            <a:r>
              <a:rPr b="0" lang="en-US" sz="4800" strike="noStrike" u="none">
                <a:solidFill>
                  <a:srgbClr val="ffffff"/>
                </a:solidFill>
                <a:uFillTx/>
                <a:latin typeface="HelveticaNeue-Light"/>
                <a:ea typeface="HelveticaNeue-Light"/>
              </a:rPr>
              <a:t>modelling: </a:t>
            </a:r>
            <a:r>
              <a:rPr b="1" lang="en-US" sz="4800" strike="noStrike" u="none">
                <a:solidFill>
                  <a:srgbClr val="ffffff"/>
                </a:solidFill>
                <a:uFillTx/>
                <a:latin typeface="HelveticaNeue-Light"/>
                <a:ea typeface="HelveticaNeue-Light"/>
              </a:rPr>
              <a:t>decoding genre</a:t>
            </a:r>
            <a:endParaRPr b="0" lang="en-US" sz="4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23"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results / song classification</a:t>
            </a:r>
            <a:endParaRPr b="0" lang="en-US" sz="4800" strike="noStrike" u="none">
              <a:solidFill>
                <a:srgbClr val="ffffff"/>
              </a:solidFill>
              <a:uFillTx/>
              <a:latin typeface="Arial"/>
            </a:endParaRPr>
          </a:p>
        </p:txBody>
      </p:sp>
      <p:pic>
        <p:nvPicPr>
          <p:cNvPr id="424" name="" descr=""/>
          <p:cNvPicPr/>
          <p:nvPr/>
        </p:nvPicPr>
        <p:blipFill>
          <a:blip r:embed="rId1"/>
          <a:stretch/>
        </p:blipFill>
        <p:spPr>
          <a:xfrm>
            <a:off x="2787840" y="2210040"/>
            <a:ext cx="7428960" cy="7343640"/>
          </a:xfrm>
          <a:prstGeom prst="rect">
            <a:avLst/>
          </a:prstGeom>
          <a:ln w="25560">
            <a:solidFill>
              <a:srgbClr val="000000"/>
            </a:solidFill>
            <a:miter/>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5" name=""/>
          <p:cNvSpPr txBox="1"/>
          <p:nvPr/>
        </p:nvSpPr>
        <p:spPr>
          <a:xfrm>
            <a:off x="975240" y="3030120"/>
            <a:ext cx="11054160" cy="2090520"/>
          </a:xfrm>
          <a:prstGeom prst="rect">
            <a:avLst/>
          </a:prstGeom>
          <a:noFill/>
          <a:ln w="0">
            <a:noFill/>
          </a:ln>
        </p:spPr>
        <p:txBody>
          <a:bodyPr lIns="90000" rIns="90000" tIns="45000" bIns="45000" anchor="ctr">
            <a:normAutofit/>
          </a:bodyPr>
          <a:p>
            <a:pPr algn="ctr"/>
            <a:r>
              <a:rPr b="0" lang="en-US" sz="6200" strike="noStrike" u="none">
                <a:solidFill>
                  <a:srgbClr val="000000"/>
                </a:solidFill>
                <a:uFillTx/>
                <a:latin typeface="Calibri"/>
                <a:ea typeface="Calibri"/>
              </a:rPr>
              <a:t>Hypothesis</a:t>
            </a:r>
            <a:endParaRPr b="0" lang="en-US" sz="6200" strike="noStrike" u="none">
              <a:solidFill>
                <a:srgbClr val="000000"/>
              </a:solidFill>
              <a:uFillTx/>
              <a:latin typeface="Arial"/>
            </a:endParaRPr>
          </a:p>
        </p:txBody>
      </p:sp>
      <p:sp>
        <p:nvSpPr>
          <p:cNvPr id="426" name=""/>
          <p:cNvSpPr txBox="1"/>
          <p:nvPr/>
        </p:nvSpPr>
        <p:spPr>
          <a:xfrm>
            <a:off x="1950840" y="5527080"/>
            <a:ext cx="9103320" cy="2492640"/>
          </a:xfrm>
          <a:prstGeom prst="rect">
            <a:avLst/>
          </a:prstGeom>
          <a:noFill/>
          <a:ln w="0">
            <a:noFill/>
          </a:ln>
        </p:spPr>
        <p:txBody>
          <a:bodyPr lIns="90000" rIns="90000" tIns="45000" bIns="45000" anchor="t">
            <a:normAutofit/>
          </a:bodyPr>
          <a:p>
            <a:pPr algn="ctr">
              <a:lnSpc>
                <a:spcPct val="80000"/>
              </a:lnSpc>
              <a:spcBef>
                <a:spcPts val="683"/>
              </a:spcBef>
            </a:pPr>
            <a:r>
              <a:rPr b="0" lang="en-US" sz="3800" strike="noStrike" u="none">
                <a:solidFill>
                  <a:srgbClr val="000000"/>
                </a:solidFill>
                <a:uFillTx/>
                <a:latin typeface="Calibri"/>
                <a:ea typeface="Calibri"/>
              </a:rPr>
              <a:t>Vinoo Alluri</a:t>
            </a:r>
            <a:endParaRPr b="0" lang="en-US" sz="3800" strike="noStrike" u="none">
              <a:solidFill>
                <a:srgbClr val="000000"/>
              </a:solidFill>
              <a:uFillTx/>
              <a:latin typeface="Arial"/>
            </a:endParaRPr>
          </a:p>
          <a:p>
            <a:pPr algn="ctr">
              <a:lnSpc>
                <a:spcPct val="80000"/>
              </a:lnSpc>
              <a:spcBef>
                <a:spcPts val="683"/>
              </a:spcBef>
            </a:pPr>
            <a:endParaRPr b="0" lang="en-US" sz="1800" strike="noStrike" u="none">
              <a:solidFill>
                <a:srgbClr val="000000"/>
              </a:solidFill>
              <a:uFillTx/>
              <a:latin typeface="Arial"/>
            </a:endParaRPr>
          </a:p>
        </p:txBody>
      </p:sp>
      <p:sp>
        <p:nvSpPr>
          <p:cNvPr id="427" name=""/>
          <p:cNvSpPr txBox="1"/>
          <p:nvPr/>
        </p:nvSpPr>
        <p:spPr>
          <a:xfrm>
            <a:off x="81000" y="9308160"/>
            <a:ext cx="12842640" cy="602280"/>
          </a:xfrm>
          <a:prstGeom prst="rect">
            <a:avLst/>
          </a:prstGeom>
          <a:gradFill rotWithShape="0">
            <a:gsLst>
              <a:gs pos="0">
                <a:srgbClr val="fbfbfb"/>
              </a:gs>
              <a:gs pos="100000">
                <a:srgbClr val="bebebe"/>
              </a:gs>
            </a:gsLst>
            <a:lin ang="5400000"/>
          </a:gradFill>
          <a:ln w="0">
            <a:noFill/>
          </a:ln>
          <a:effectLst>
            <a:outerShdw dist="25560" dir="5400000" blurRad="0" rotWithShape="0">
              <a:srgbClr val="000000">
                <a:alpha val="50000"/>
              </a:srgbClr>
            </a:outerShdw>
          </a:effectLst>
        </p:spPr>
        <p:txBody>
          <a:bodyPr lIns="90000" rIns="90000" tIns="45000" bIns="45000" anchor="t">
            <a:noAutofit/>
          </a:bodyPr>
          <a:p>
            <a:pPr algn="ctr"/>
            <a:r>
              <a:rPr b="0" lang="en-US" sz="1800" strike="noStrike" u="none">
                <a:solidFill>
                  <a:srgbClr val="000000"/>
                </a:solidFill>
                <a:uFillTx/>
                <a:latin typeface="Helvetica-Light"/>
                <a:ea typeface="Helvetica-Light"/>
              </a:rPr>
              <a:t>Casey, M. A. (2017). Music of the 7Ts: Predicting and decoding multivoxel fMRI responses with acoustic, schematic, and categorical music features. Frontiers in Psychology, 8, 1–11. </a:t>
            </a:r>
            <a:r>
              <a:rPr b="0" lang="en-US" sz="1800" strike="noStrike" u="none">
                <a:solidFill>
                  <a:srgbClr val="000000"/>
                </a:solidFill>
                <a:uFillTx/>
                <a:latin typeface="Arial"/>
                <a:hlinkClick r:id="rId1"/>
              </a:rPr>
              <a:t>http://doi.org/10.3389/fpsyg.2017.01179</a:t>
            </a:r>
            <a:endParaRPr b="0" lang="en-US" sz="1800" strike="noStrike" u="none">
              <a:solidFill>
                <a:srgbClr val="000000"/>
              </a:solidFill>
              <a:uFillTx/>
              <a:latin typeface="Arial"/>
            </a:endParaRPr>
          </a:p>
        </p:txBody>
      </p:sp>
      <p:pic>
        <p:nvPicPr>
          <p:cNvPr id="428" name="" descr=""/>
          <p:cNvPicPr/>
          <p:nvPr/>
        </p:nvPicPr>
        <p:blipFill>
          <a:blip r:embed="rId2"/>
          <a:stretch/>
        </p:blipFill>
        <p:spPr>
          <a:xfrm>
            <a:off x="1743120" y="720360"/>
            <a:ext cx="9022320" cy="5714280"/>
          </a:xfrm>
          <a:prstGeom prst="rect">
            <a:avLst/>
          </a:prstGeom>
          <a:ln w="0">
            <a:noFill/>
          </a:ln>
        </p:spPr>
      </p:pic>
      <p:sp>
        <p:nvSpPr>
          <p:cNvPr id="429" name=""/>
          <p:cNvSpPr txBox="1"/>
          <p:nvPr/>
        </p:nvSpPr>
        <p:spPr>
          <a:xfrm>
            <a:off x="197280" y="6911280"/>
            <a:ext cx="12610080" cy="1805400"/>
          </a:xfrm>
          <a:prstGeom prst="rect">
            <a:avLst/>
          </a:prstGeom>
          <a:noFill/>
          <a:ln w="0">
            <a:noFill/>
          </a:ln>
        </p:spPr>
        <p:txBody>
          <a:bodyPr lIns="90000" rIns="90000" tIns="45000" bIns="45000" anchor="t">
            <a:noAutofit/>
          </a:bodyPr>
          <a:p>
            <a:pPr>
              <a:lnSpc>
                <a:spcPct val="125000"/>
              </a:lnSpc>
            </a:pPr>
            <a:r>
              <a:rPr b="0" lang="en-US" sz="2700" strike="noStrike" u="none">
                <a:solidFill>
                  <a:srgbClr val="000000"/>
                </a:solidFill>
                <a:uFillTx/>
                <a:latin typeface="Calibri"/>
                <a:ea typeface="Calibri"/>
              </a:rPr>
              <a:t>The figures show that distinct anatomical ROIs yield similar relational information about music. The patterns of misclassifications show that when songs are misclassified, they are more likely to be confused with items from the same genre, or a similar sounding genre: e.g., Ambient and Symphonic; and Rock-n-Roll and Country.</a:t>
            </a:r>
            <a:endParaRPr b="0" lang="en-US" sz="2700" strike="noStrike" u="none">
              <a:solidFill>
                <a:srgbClr val="000000"/>
              </a:solidFill>
              <a:uFillTx/>
              <a:latin typeface="Arial"/>
            </a:endParaRPr>
          </a:p>
        </p:txBody>
      </p:sp>
      <p:sp>
        <p:nvSpPr>
          <p:cNvPr id="430" name=""/>
          <p:cNvSpPr txBox="1"/>
          <p:nvPr/>
        </p:nvSpPr>
        <p:spPr>
          <a:xfrm>
            <a:off x="10878840" y="3849480"/>
            <a:ext cx="1532520" cy="1832760"/>
          </a:xfrm>
          <a:prstGeom prst="rect">
            <a:avLst/>
          </a:prstGeom>
          <a:noFill/>
          <a:ln w="0">
            <a:noFill/>
          </a:ln>
        </p:spPr>
        <p:txBody>
          <a:bodyPr lIns="90000" rIns="90000" tIns="45000" bIns="45000" anchor="t">
            <a:noAutofit/>
          </a:bodyPr>
          <a:p>
            <a:pPr>
              <a:lnSpc>
                <a:spcPct val="125000"/>
              </a:lnSpc>
            </a:pPr>
            <a:r>
              <a:rPr b="0" lang="en-US" sz="2200" strike="noStrike" u="none">
                <a:solidFill>
                  <a:srgbClr val="000000"/>
                </a:solidFill>
                <a:uFillTx/>
                <a:latin typeface="Calibri"/>
                <a:ea typeface="Calibri"/>
              </a:rPr>
              <a:t>Genre mean classification accuracy = 60% </a:t>
            </a:r>
            <a:endParaRPr b="0" lang="en-US" sz="2200" strike="noStrike" u="none">
              <a:solidFill>
                <a:srgbClr val="000000"/>
              </a:solidFill>
              <a:uFillTx/>
              <a:latin typeface="Arial"/>
            </a:endParaRPr>
          </a:p>
        </p:txBody>
      </p:sp>
      <p:sp>
        <p:nvSpPr>
          <p:cNvPr id="431" name=""/>
          <p:cNvSpPr txBox="1"/>
          <p:nvPr/>
        </p:nvSpPr>
        <p:spPr>
          <a:xfrm>
            <a:off x="10700280" y="1130040"/>
            <a:ext cx="2260440" cy="1484280"/>
          </a:xfrm>
          <a:prstGeom prst="rect">
            <a:avLst/>
          </a:prstGeom>
          <a:noFill/>
          <a:ln w="0">
            <a:noFill/>
          </a:ln>
        </p:spPr>
        <p:txBody>
          <a:bodyPr lIns="90000" rIns="90000" tIns="45000" bIns="45000" anchor="t">
            <a:noAutofit/>
          </a:bodyPr>
          <a:p>
            <a:pPr>
              <a:lnSpc>
                <a:spcPct val="125000"/>
              </a:lnSpc>
            </a:pPr>
            <a:r>
              <a:rPr b="0" lang="en-US" sz="2200" strike="noStrike" u="none">
                <a:solidFill>
                  <a:srgbClr val="000000"/>
                </a:solidFill>
                <a:uFillTx/>
                <a:latin typeface="Calibri"/>
                <a:ea typeface="Calibri"/>
              </a:rPr>
              <a:t>Songs mean classification accuracy = 15.95% </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32" name=""/>
          <p:cNvSpPr txBox="1"/>
          <p:nvPr/>
        </p:nvSpPr>
        <p:spPr>
          <a:xfrm>
            <a:off x="571680" y="330120"/>
            <a:ext cx="11861640" cy="1397160"/>
          </a:xfrm>
          <a:prstGeom prst="rect">
            <a:avLst/>
          </a:prstGeom>
          <a:noFill/>
          <a:ln w="0">
            <a:noFill/>
          </a:ln>
        </p:spPr>
        <p:txBody>
          <a:bodyPr lIns="90000" rIns="90000" tIns="45000" bIns="45000" anchor="b">
            <a:normAutofit/>
          </a:bodyPr>
          <a:p>
            <a:pPr algn="ctr"/>
            <a:r>
              <a:rPr b="0" lang="en-US" sz="4800" strike="noStrike" u="none">
                <a:solidFill>
                  <a:srgbClr val="ffffff"/>
                </a:solidFill>
                <a:uFillTx/>
                <a:latin typeface="HelveticaNeue-Light"/>
                <a:ea typeface="HelveticaNeue-Light"/>
              </a:rPr>
              <a:t>results / genre classification</a:t>
            </a:r>
            <a:endParaRPr b="0" lang="en-US" sz="4800" strike="noStrike" u="none">
              <a:solidFill>
                <a:srgbClr val="ffffff"/>
              </a:solidFill>
              <a:uFillTx/>
              <a:latin typeface="Arial"/>
            </a:endParaRPr>
          </a:p>
        </p:txBody>
      </p:sp>
      <p:pic>
        <p:nvPicPr>
          <p:cNvPr id="433" name="" descr=""/>
          <p:cNvPicPr/>
          <p:nvPr/>
        </p:nvPicPr>
        <p:blipFill>
          <a:blip r:embed="rId1"/>
          <a:stretch/>
        </p:blipFill>
        <p:spPr>
          <a:xfrm>
            <a:off x="6824880" y="2437560"/>
            <a:ext cx="5891400" cy="5766120"/>
          </a:xfrm>
          <a:prstGeom prst="rect">
            <a:avLst/>
          </a:prstGeom>
          <a:ln w="25560">
            <a:solidFill>
              <a:srgbClr val="000000"/>
            </a:solidFill>
            <a:miter/>
          </a:ln>
        </p:spPr>
      </p:pic>
      <p:pic>
        <p:nvPicPr>
          <p:cNvPr id="434" name="" descr=""/>
          <p:cNvPicPr/>
          <p:nvPr/>
        </p:nvPicPr>
        <p:blipFill>
          <a:blip r:embed="rId2"/>
          <a:stretch/>
        </p:blipFill>
        <p:spPr>
          <a:xfrm>
            <a:off x="288720" y="2425680"/>
            <a:ext cx="6197040" cy="5789160"/>
          </a:xfrm>
          <a:prstGeom prst="rect">
            <a:avLst/>
          </a:prstGeom>
          <a:ln w="25560">
            <a:solidFill>
              <a:srgbClr val="000000"/>
            </a:solidFill>
            <a:miter/>
          </a:ln>
        </p:spPr>
      </p:pic>
      <p:pic>
        <p:nvPicPr>
          <p:cNvPr id="435" name="" descr=""/>
          <p:cNvPicPr/>
          <p:nvPr/>
        </p:nvPicPr>
        <p:blipFill>
          <a:blip r:embed="rId3"/>
          <a:stretch/>
        </p:blipFill>
        <p:spPr>
          <a:xfrm>
            <a:off x="6883560" y="7062120"/>
            <a:ext cx="1091160" cy="1091160"/>
          </a:xfrm>
          <a:prstGeom prst="rect">
            <a:avLst/>
          </a:prstGeom>
          <a:ln w="0">
            <a:noFill/>
          </a:ln>
        </p:spPr>
      </p:pic>
      <p:sp>
        <p:nvSpPr>
          <p:cNvPr id="436" name=""/>
          <p:cNvSpPr txBox="1"/>
          <p:nvPr/>
        </p:nvSpPr>
        <p:spPr>
          <a:xfrm>
            <a:off x="330120" y="8665920"/>
            <a:ext cx="12344400" cy="1107720"/>
          </a:xfrm>
          <a:prstGeom prst="rect">
            <a:avLst/>
          </a:prstGeom>
          <a:noFill/>
          <a:ln w="0">
            <a:noFill/>
          </a:ln>
        </p:spPr>
        <p:txBody>
          <a:bodyPr lIns="90000" rIns="90000" tIns="45000" bIns="45000" anchor="t">
            <a:noAutofit/>
          </a:bodyPr>
          <a:p>
            <a:pPr>
              <a:lnSpc>
                <a:spcPct val="125000"/>
              </a:lnSpc>
            </a:pPr>
            <a:r>
              <a:rPr b="0" lang="en-US" sz="3200" strike="noStrike" u="none">
                <a:solidFill>
                  <a:srgbClr val="ffffff"/>
                </a:solidFill>
                <a:uFillTx/>
                <a:latin typeface="Calibri"/>
                <a:ea typeface="Calibri"/>
              </a:rPr>
              <a:t>—</a:t>
            </a:r>
            <a:r>
              <a:rPr b="0" lang="en-US" sz="3200" strike="noStrike" u="none">
                <a:solidFill>
                  <a:srgbClr val="ffffff"/>
                </a:solidFill>
                <a:uFillTx/>
                <a:latin typeface="Calibri"/>
                <a:ea typeface="Calibri"/>
              </a:rPr>
              <a:t>&gt; the pattern of confusions exhibited by the classifiers was significantly correlated with confusions in a behavioral categorization task</a:t>
            </a:r>
            <a:endParaRPr b="0" lang="en-US" sz="32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7" name=""/>
          <p:cNvSpPr txBox="1"/>
          <p:nvPr/>
        </p:nvSpPr>
        <p:spPr>
          <a:xfrm>
            <a:off x="975240" y="3030120"/>
            <a:ext cx="11054160" cy="2090520"/>
          </a:xfrm>
          <a:prstGeom prst="rect">
            <a:avLst/>
          </a:prstGeom>
          <a:noFill/>
          <a:ln w="0">
            <a:noFill/>
          </a:ln>
        </p:spPr>
        <p:txBody>
          <a:bodyPr lIns="90000" rIns="90000" tIns="45000" bIns="45000" anchor="ctr">
            <a:normAutofit/>
          </a:bodyPr>
          <a:p>
            <a:pPr algn="ctr"/>
            <a:r>
              <a:rPr b="0" lang="en-US" sz="6200" strike="noStrike" u="none">
                <a:solidFill>
                  <a:srgbClr val="000000"/>
                </a:solidFill>
                <a:uFillTx/>
                <a:latin typeface="Calibri"/>
                <a:ea typeface="Calibri"/>
              </a:rPr>
              <a:t>Sensory Perception</a:t>
            </a:r>
            <a:endParaRPr b="0" lang="en-US" sz="6200" strike="noStrike" u="none">
              <a:solidFill>
                <a:srgbClr val="000000"/>
              </a:solidFill>
              <a:uFillTx/>
              <a:latin typeface="Arial"/>
            </a:endParaRPr>
          </a:p>
        </p:txBody>
      </p:sp>
      <p:sp>
        <p:nvSpPr>
          <p:cNvPr id="438" name=""/>
          <p:cNvSpPr/>
          <p:nvPr/>
        </p:nvSpPr>
        <p:spPr>
          <a:xfrm>
            <a:off x="8699040" y="7857000"/>
            <a:ext cx="4044960" cy="1370520"/>
          </a:xfrm>
          <a:custGeom>
            <a:avLst/>
            <a:gdLst/>
            <a:ahLst/>
            <a:rect l="0" t="0" r="r" b="b"/>
            <a:pathLst>
              <a:path w="11236" h="3807">
                <a:moveTo>
                  <a:pt x="0" y="0"/>
                </a:moveTo>
                <a:lnTo>
                  <a:pt x="11236" y="0"/>
                </a:lnTo>
                <a:lnTo>
                  <a:pt x="11236" y="3807"/>
                </a:lnTo>
                <a:lnTo>
                  <a:pt x="0" y="3807"/>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pic>
        <p:nvPicPr>
          <p:cNvPr id="439" name="" descr=""/>
          <p:cNvPicPr/>
          <p:nvPr/>
        </p:nvPicPr>
        <p:blipFill>
          <a:blip r:embed="rId1"/>
          <a:stretch/>
        </p:blipFill>
        <p:spPr>
          <a:xfrm>
            <a:off x="2371320" y="3783960"/>
            <a:ext cx="8261640" cy="1883160"/>
          </a:xfrm>
          <a:prstGeom prst="rect">
            <a:avLst/>
          </a:prstGeom>
          <a:ln w="0">
            <a:noFill/>
          </a:ln>
        </p:spPr>
      </p:pic>
      <p:pic>
        <p:nvPicPr>
          <p:cNvPr id="440" name="" descr=""/>
          <p:cNvPicPr/>
          <p:nvPr/>
        </p:nvPicPr>
        <p:blipFill>
          <a:blip r:embed="rId2"/>
          <a:stretch/>
        </p:blipFill>
        <p:spPr>
          <a:xfrm>
            <a:off x="4665240" y="6437520"/>
            <a:ext cx="3674520" cy="24523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1" name=""/>
          <p:cNvSpPr txBox="1"/>
          <p:nvPr/>
        </p:nvSpPr>
        <p:spPr>
          <a:xfrm>
            <a:off x="975240" y="3030120"/>
            <a:ext cx="11054160" cy="2090520"/>
          </a:xfrm>
          <a:prstGeom prst="rect">
            <a:avLst/>
          </a:prstGeom>
          <a:noFill/>
          <a:ln w="0">
            <a:noFill/>
          </a:ln>
        </p:spPr>
        <p:txBody>
          <a:bodyPr lIns="90000" rIns="90000" tIns="45000" bIns="45000" anchor="ctr">
            <a:normAutofit/>
          </a:bodyPr>
          <a:p>
            <a:pPr algn="ctr"/>
            <a:r>
              <a:rPr b="0" lang="en-US" sz="6200" strike="noStrike" u="none">
                <a:solidFill>
                  <a:srgbClr val="000000"/>
                </a:solidFill>
                <a:uFillTx/>
                <a:latin typeface="Calibri"/>
                <a:ea typeface="Calibri"/>
              </a:rPr>
              <a:t>Sensory Perception</a:t>
            </a:r>
            <a:endParaRPr b="0" lang="en-US" sz="6200" strike="noStrike" u="none">
              <a:solidFill>
                <a:srgbClr val="000000"/>
              </a:solidFill>
              <a:uFillTx/>
              <a:latin typeface="Arial"/>
            </a:endParaRPr>
          </a:p>
        </p:txBody>
      </p:sp>
      <p:sp>
        <p:nvSpPr>
          <p:cNvPr id="442" name=""/>
          <p:cNvSpPr/>
          <p:nvPr/>
        </p:nvSpPr>
        <p:spPr>
          <a:xfrm>
            <a:off x="1099080" y="778680"/>
            <a:ext cx="11250000" cy="8252640"/>
          </a:xfrm>
          <a:custGeom>
            <a:avLst/>
            <a:gdLst/>
            <a:ahLst/>
            <a:rect l="0" t="0" r="r" b="b"/>
            <a:pathLst>
              <a:path w="31250" h="22924">
                <a:moveTo>
                  <a:pt x="0" y="0"/>
                </a:moveTo>
                <a:lnTo>
                  <a:pt x="31250" y="0"/>
                </a:lnTo>
                <a:lnTo>
                  <a:pt x="31250" y="22924"/>
                </a:lnTo>
                <a:lnTo>
                  <a:pt x="0" y="22924"/>
                </a:lnTo>
                <a:lnTo>
                  <a:pt x="0" y="0"/>
                </a:lnTo>
                <a:close/>
              </a:path>
            </a:pathLst>
          </a:custGeom>
          <a:solidFill>
            <a:srgbClr val="000000"/>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443" name=""/>
          <p:cNvSpPr/>
          <p:nvPr/>
        </p:nvSpPr>
        <p:spPr>
          <a:xfrm>
            <a:off x="-168120" y="-547560"/>
            <a:ext cx="13341240" cy="10308240"/>
          </a:xfrm>
          <a:custGeom>
            <a:avLst/>
            <a:gdLst/>
            <a:ahLst/>
            <a:rect l="0" t="0" r="r" b="b"/>
            <a:pathLst>
              <a:path w="37059" h="28634">
                <a:moveTo>
                  <a:pt x="0" y="0"/>
                </a:moveTo>
                <a:lnTo>
                  <a:pt x="37059" y="0"/>
                </a:lnTo>
                <a:lnTo>
                  <a:pt x="37059" y="28634"/>
                </a:lnTo>
                <a:lnTo>
                  <a:pt x="0" y="28634"/>
                </a:lnTo>
                <a:lnTo>
                  <a:pt x="0" y="0"/>
                </a:lnTo>
                <a:close/>
              </a:path>
            </a:pathLst>
          </a:custGeom>
          <a:solidFill>
            <a:srgbClr val="000000"/>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444" name=""/>
          <p:cNvSpPr txBox="1"/>
          <p:nvPr/>
        </p:nvSpPr>
        <p:spPr>
          <a:xfrm>
            <a:off x="2626560" y="1843560"/>
            <a:ext cx="8447760" cy="1626120"/>
          </a:xfrm>
          <a:prstGeom prst="rect">
            <a:avLst/>
          </a:prstGeom>
          <a:noFill/>
          <a:ln w="0">
            <a:noFill/>
          </a:ln>
        </p:spPr>
        <p:txBody>
          <a:bodyPr lIns="90000" rIns="90000" tIns="45000" bIns="45000" anchor="t">
            <a:noAutofit/>
          </a:bodyPr>
          <a:p>
            <a:pPr algn="ctr"/>
            <a:r>
              <a:rPr b="0" lang="en-US" sz="3600" strike="noStrike" u="none">
                <a:solidFill>
                  <a:srgbClr val="ffffff"/>
                </a:solidFill>
                <a:uFillTx/>
                <a:latin typeface="Helvetica-Light"/>
                <a:ea typeface="Helvetica-Light"/>
              </a:rPr>
              <a:t>How many violins/violinists/streams do you hear?</a:t>
            </a:r>
            <a:endParaRPr b="0" lang="en-US" sz="3600" strike="noStrike" u="none">
              <a:solidFill>
                <a:srgbClr val="000000"/>
              </a:solidFill>
              <a:uFillTx/>
              <a:latin typeface="Arial"/>
            </a:endParaRPr>
          </a:p>
          <a:p>
            <a:pPr algn="ctr"/>
            <a:r>
              <a:rPr b="1" lang="en-US" sz="3600" strike="noStrike" u="none">
                <a:solidFill>
                  <a:srgbClr val="ffffff"/>
                </a:solidFill>
                <a:uFillTx/>
                <a:latin typeface="Helvetica-Light"/>
                <a:ea typeface="Helvetica-Light"/>
              </a:rPr>
              <a:t>3:40        4:29       6:56</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5" name=""/>
          <p:cNvSpPr txBox="1"/>
          <p:nvPr/>
        </p:nvSpPr>
        <p:spPr>
          <a:xfrm>
            <a:off x="952560" y="-2304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Levels of Music Processing</a:t>
            </a:r>
            <a:endParaRPr b="0" lang="en-US" sz="8000" strike="noStrike" u="none">
              <a:solidFill>
                <a:srgbClr val="000000"/>
              </a:solidFill>
              <a:uFillTx/>
              <a:latin typeface="Arial"/>
            </a:endParaRPr>
          </a:p>
        </p:txBody>
      </p:sp>
      <p:grpSp>
        <p:nvGrpSpPr>
          <p:cNvPr id="446" name=""/>
          <p:cNvGrpSpPr/>
          <p:nvPr/>
        </p:nvGrpSpPr>
        <p:grpSpPr>
          <a:xfrm>
            <a:off x="5626440" y="8823240"/>
            <a:ext cx="10068480" cy="983160"/>
            <a:chOff x="5626440" y="8823240"/>
            <a:chExt cx="10068480" cy="983160"/>
          </a:xfrm>
        </p:grpSpPr>
        <p:sp>
          <p:nvSpPr>
            <p:cNvPr id="447" name=""/>
            <p:cNvSpPr/>
            <p:nvPr/>
          </p:nvSpPr>
          <p:spPr>
            <a:xfrm>
              <a:off x="5626440" y="8823240"/>
              <a:ext cx="1849320" cy="822240"/>
            </a:xfrm>
            <a:custGeom>
              <a:avLst/>
              <a:gdLst/>
              <a:ahLst/>
              <a:rect l="0" t="0" r="r" b="b"/>
              <a:pathLst>
                <a:path w="5137" h="2284">
                  <a:moveTo>
                    <a:pt x="4756" y="0"/>
                  </a:moveTo>
                  <a:cubicBezTo>
                    <a:pt x="5010" y="0"/>
                    <a:pt x="5137" y="127"/>
                    <a:pt x="5137" y="380"/>
                  </a:cubicBezTo>
                  <a:lnTo>
                    <a:pt x="5137" y="1904"/>
                  </a:lnTo>
                  <a:cubicBezTo>
                    <a:pt x="5137" y="2157"/>
                    <a:pt x="5010" y="2284"/>
                    <a:pt x="4756" y="2284"/>
                  </a:cubicBezTo>
                  <a:lnTo>
                    <a:pt x="380" y="2284"/>
                  </a:lnTo>
                  <a:cubicBezTo>
                    <a:pt x="127" y="2284"/>
                    <a:pt x="0" y="2157"/>
                    <a:pt x="0" y="1904"/>
                  </a:cubicBezTo>
                  <a:lnTo>
                    <a:pt x="0" y="380"/>
                  </a:lnTo>
                  <a:cubicBezTo>
                    <a:pt x="0" y="127"/>
                    <a:pt x="127" y="0"/>
                    <a:pt x="380" y="0"/>
                  </a:cubicBezTo>
                  <a:lnTo>
                    <a:pt x="4756" y="0"/>
                  </a:lnTo>
                  <a:close/>
                </a:path>
              </a:pathLst>
            </a:custGeom>
            <a:solidFill>
              <a:srgbClr val="bbe0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48" name=""/>
            <p:cNvSpPr txBox="1"/>
            <p:nvPr/>
          </p:nvSpPr>
          <p:spPr>
            <a:xfrm>
              <a:off x="6550920" y="92343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audio</a:t>
              </a:r>
              <a:endParaRPr b="0" lang="en-US" sz="3400" strike="noStrike" u="none">
                <a:solidFill>
                  <a:srgbClr val="000000"/>
                </a:solidFill>
                <a:uFillTx/>
                <a:latin typeface="Arial"/>
              </a:endParaRPr>
            </a:p>
          </p:txBody>
        </p:sp>
      </p:grpSp>
      <p:grpSp>
        <p:nvGrpSpPr>
          <p:cNvPr id="449" name=""/>
          <p:cNvGrpSpPr/>
          <p:nvPr/>
        </p:nvGrpSpPr>
        <p:grpSpPr>
          <a:xfrm>
            <a:off x="10729080" y="1619640"/>
            <a:ext cx="10516680" cy="6315840"/>
            <a:chOff x="10729080" y="1619640"/>
            <a:chExt cx="10516680" cy="6315840"/>
          </a:xfrm>
        </p:grpSpPr>
        <p:sp>
          <p:nvSpPr>
            <p:cNvPr id="450" name=""/>
            <p:cNvSpPr txBox="1"/>
            <p:nvPr/>
          </p:nvSpPr>
          <p:spPr>
            <a:xfrm>
              <a:off x="10729080" y="161964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time scale</a:t>
              </a:r>
              <a:endParaRPr b="0" lang="en-US" sz="3400" strike="noStrike" u="none">
                <a:solidFill>
                  <a:srgbClr val="000000"/>
                </a:solidFill>
                <a:uFillTx/>
                <a:latin typeface="Arial"/>
              </a:endParaRPr>
            </a:p>
          </p:txBody>
        </p:sp>
        <p:sp>
          <p:nvSpPr>
            <p:cNvPr id="451" name=""/>
            <p:cNvSpPr txBox="1"/>
            <p:nvPr/>
          </p:nvSpPr>
          <p:spPr>
            <a:xfrm>
              <a:off x="11740320" y="736344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0.1 s</a:t>
              </a:r>
              <a:endParaRPr b="0" lang="en-US" sz="3400" strike="noStrike" u="none">
                <a:solidFill>
                  <a:srgbClr val="000000"/>
                </a:solidFill>
                <a:uFillTx/>
                <a:latin typeface="Arial"/>
              </a:endParaRPr>
            </a:p>
          </p:txBody>
        </p:sp>
        <p:sp>
          <p:nvSpPr>
            <p:cNvPr id="452" name=""/>
            <p:cNvSpPr txBox="1"/>
            <p:nvPr/>
          </p:nvSpPr>
          <p:spPr>
            <a:xfrm>
              <a:off x="12101760" y="570168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 s</a:t>
              </a:r>
              <a:endParaRPr b="0" lang="en-US" sz="3400" strike="noStrike" u="none">
                <a:solidFill>
                  <a:srgbClr val="000000"/>
                </a:solidFill>
                <a:uFillTx/>
                <a:latin typeface="Arial"/>
              </a:endParaRPr>
            </a:p>
          </p:txBody>
        </p:sp>
        <p:sp>
          <p:nvSpPr>
            <p:cNvPr id="453" name=""/>
            <p:cNvSpPr txBox="1"/>
            <p:nvPr/>
          </p:nvSpPr>
          <p:spPr>
            <a:xfrm>
              <a:off x="11860200" y="403992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10 s</a:t>
              </a:r>
              <a:endParaRPr b="0" lang="en-US" sz="3400" strike="noStrike" u="none">
                <a:solidFill>
                  <a:srgbClr val="000000"/>
                </a:solidFill>
                <a:uFillTx/>
                <a:latin typeface="Arial"/>
              </a:endParaRPr>
            </a:p>
          </p:txBody>
        </p:sp>
        <p:sp>
          <p:nvSpPr>
            <p:cNvPr id="454" name=""/>
            <p:cNvSpPr txBox="1"/>
            <p:nvPr/>
          </p:nvSpPr>
          <p:spPr>
            <a:xfrm>
              <a:off x="11618640" y="237816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100 s</a:t>
              </a:r>
              <a:endParaRPr b="0" lang="en-US" sz="3400" strike="noStrike" u="none">
                <a:solidFill>
                  <a:srgbClr val="000000"/>
                </a:solidFill>
                <a:uFillTx/>
                <a:latin typeface="Arial"/>
              </a:endParaRPr>
            </a:p>
          </p:txBody>
        </p:sp>
      </p:grpSp>
      <p:grpSp>
        <p:nvGrpSpPr>
          <p:cNvPr id="455" name=""/>
          <p:cNvGrpSpPr/>
          <p:nvPr/>
        </p:nvGrpSpPr>
        <p:grpSpPr>
          <a:xfrm>
            <a:off x="2038680" y="7586280"/>
            <a:ext cx="17206560" cy="1191960"/>
            <a:chOff x="2038680" y="7586280"/>
            <a:chExt cx="17206560" cy="1191960"/>
          </a:xfrm>
        </p:grpSpPr>
        <p:sp>
          <p:nvSpPr>
            <p:cNvPr id="456" name=""/>
            <p:cNvSpPr/>
            <p:nvPr/>
          </p:nvSpPr>
          <p:spPr>
            <a:xfrm flipV="1">
              <a:off x="6549840" y="81280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457" name=""/>
            <p:cNvGrpSpPr/>
            <p:nvPr/>
          </p:nvGrpSpPr>
          <p:grpSpPr>
            <a:xfrm>
              <a:off x="2038680" y="7586280"/>
              <a:ext cx="17206560" cy="826920"/>
              <a:chOff x="2038680" y="7586280"/>
              <a:chExt cx="17206560" cy="826920"/>
            </a:xfrm>
          </p:grpSpPr>
          <p:grpSp>
            <p:nvGrpSpPr>
              <p:cNvPr id="458" name=""/>
              <p:cNvGrpSpPr/>
              <p:nvPr/>
            </p:nvGrpSpPr>
            <p:grpSpPr>
              <a:xfrm>
                <a:off x="2038680" y="7586280"/>
                <a:ext cx="9984960" cy="826920"/>
                <a:chOff x="2038680" y="7586280"/>
                <a:chExt cx="9984960" cy="826920"/>
              </a:xfrm>
            </p:grpSpPr>
            <p:sp>
              <p:nvSpPr>
                <p:cNvPr id="459" name=""/>
                <p:cNvSpPr/>
                <p:nvPr/>
              </p:nvSpPr>
              <p:spPr>
                <a:xfrm>
                  <a:off x="203868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60" name=""/>
                <p:cNvSpPr txBox="1"/>
                <p:nvPr/>
              </p:nvSpPr>
              <p:spPr>
                <a:xfrm>
                  <a:off x="287964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pitch</a:t>
                  </a:r>
                  <a:endParaRPr b="0" lang="en-US" sz="3400" strike="noStrike" u="none">
                    <a:solidFill>
                      <a:srgbClr val="000000"/>
                    </a:solidFill>
                    <a:uFillTx/>
                    <a:latin typeface="Arial"/>
                  </a:endParaRPr>
                </a:p>
              </p:txBody>
            </p:sp>
          </p:grpSp>
          <p:grpSp>
            <p:nvGrpSpPr>
              <p:cNvPr id="461" name=""/>
              <p:cNvGrpSpPr/>
              <p:nvPr/>
            </p:nvGrpSpPr>
            <p:grpSpPr>
              <a:xfrm>
                <a:off x="3815640" y="7586280"/>
                <a:ext cx="9983880" cy="826920"/>
                <a:chOff x="3815640" y="7586280"/>
                <a:chExt cx="9983880" cy="826920"/>
              </a:xfrm>
            </p:grpSpPr>
            <p:sp>
              <p:nvSpPr>
                <p:cNvPr id="462" name=""/>
                <p:cNvSpPr/>
                <p:nvPr/>
              </p:nvSpPr>
              <p:spPr>
                <a:xfrm>
                  <a:off x="3815640" y="758628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63" name=""/>
                <p:cNvSpPr txBox="1"/>
                <p:nvPr/>
              </p:nvSpPr>
              <p:spPr>
                <a:xfrm>
                  <a:off x="465552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duration</a:t>
                  </a:r>
                  <a:endParaRPr b="0" lang="en-US" sz="3400" strike="noStrike" u="none">
                    <a:solidFill>
                      <a:srgbClr val="000000"/>
                    </a:solidFill>
                    <a:uFillTx/>
                    <a:latin typeface="Arial"/>
                  </a:endParaRPr>
                </a:p>
              </p:txBody>
            </p:sp>
          </p:grpSp>
          <p:grpSp>
            <p:nvGrpSpPr>
              <p:cNvPr id="464" name=""/>
              <p:cNvGrpSpPr/>
              <p:nvPr/>
            </p:nvGrpSpPr>
            <p:grpSpPr>
              <a:xfrm>
                <a:off x="5590440" y="7586280"/>
                <a:ext cx="9984960" cy="826920"/>
                <a:chOff x="5590440" y="7586280"/>
                <a:chExt cx="9984960" cy="826920"/>
              </a:xfrm>
            </p:grpSpPr>
            <p:sp>
              <p:nvSpPr>
                <p:cNvPr id="465" name=""/>
                <p:cNvSpPr/>
                <p:nvPr/>
              </p:nvSpPr>
              <p:spPr>
                <a:xfrm>
                  <a:off x="559044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66" name=""/>
                <p:cNvSpPr txBox="1"/>
                <p:nvPr/>
              </p:nvSpPr>
              <p:spPr>
                <a:xfrm>
                  <a:off x="643140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timbre</a:t>
                  </a:r>
                  <a:endParaRPr b="0" lang="en-US" sz="3400" strike="noStrike" u="none">
                    <a:solidFill>
                      <a:srgbClr val="000000"/>
                    </a:solidFill>
                    <a:uFillTx/>
                    <a:latin typeface="Arial"/>
                  </a:endParaRPr>
                </a:p>
              </p:txBody>
            </p:sp>
          </p:grpSp>
          <p:grpSp>
            <p:nvGrpSpPr>
              <p:cNvPr id="467" name=""/>
              <p:cNvGrpSpPr/>
              <p:nvPr/>
            </p:nvGrpSpPr>
            <p:grpSpPr>
              <a:xfrm>
                <a:off x="7367040" y="7586280"/>
                <a:ext cx="9984960" cy="826920"/>
                <a:chOff x="7367040" y="7586280"/>
                <a:chExt cx="9984960" cy="826920"/>
              </a:xfrm>
            </p:grpSpPr>
            <p:sp>
              <p:nvSpPr>
                <p:cNvPr id="468" name=""/>
                <p:cNvSpPr/>
                <p:nvPr/>
              </p:nvSpPr>
              <p:spPr>
                <a:xfrm>
                  <a:off x="736704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69" name=""/>
                <p:cNvSpPr txBox="1"/>
                <p:nvPr/>
              </p:nvSpPr>
              <p:spPr>
                <a:xfrm>
                  <a:off x="820800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loudness</a:t>
                  </a:r>
                  <a:endParaRPr b="0" lang="en-US" sz="3400" strike="noStrike" u="none">
                    <a:solidFill>
                      <a:srgbClr val="000000"/>
                    </a:solidFill>
                    <a:uFillTx/>
                    <a:latin typeface="Arial"/>
                  </a:endParaRPr>
                </a:p>
              </p:txBody>
            </p:sp>
          </p:grpSp>
          <p:grpSp>
            <p:nvGrpSpPr>
              <p:cNvPr id="470" name=""/>
              <p:cNvGrpSpPr/>
              <p:nvPr/>
            </p:nvGrpSpPr>
            <p:grpSpPr>
              <a:xfrm>
                <a:off x="9137160" y="7586280"/>
                <a:ext cx="10108080" cy="826920"/>
                <a:chOff x="9137160" y="7586280"/>
                <a:chExt cx="10108080" cy="826920"/>
              </a:xfrm>
            </p:grpSpPr>
            <p:sp>
              <p:nvSpPr>
                <p:cNvPr id="471" name=""/>
                <p:cNvSpPr/>
                <p:nvPr/>
              </p:nvSpPr>
              <p:spPr>
                <a:xfrm>
                  <a:off x="9137160" y="7586280"/>
                  <a:ext cx="1928520" cy="510480"/>
                </a:xfrm>
                <a:custGeom>
                  <a:avLst/>
                  <a:gdLst/>
                  <a:ahLst/>
                  <a:rect l="0" t="0" r="r" b="b"/>
                  <a:pathLst>
                    <a:path w="5357" h="1418">
                      <a:moveTo>
                        <a:pt x="0" y="0"/>
                      </a:moveTo>
                      <a:lnTo>
                        <a:pt x="5357" y="0"/>
                      </a:lnTo>
                      <a:lnTo>
                        <a:pt x="5357"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72" name=""/>
                <p:cNvSpPr txBox="1"/>
                <p:nvPr/>
              </p:nvSpPr>
              <p:spPr>
                <a:xfrm>
                  <a:off x="1010124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location</a:t>
                  </a:r>
                  <a:endParaRPr b="0" lang="en-US" sz="3400" strike="noStrike" u="none">
                    <a:solidFill>
                      <a:srgbClr val="000000"/>
                    </a:solidFill>
                    <a:uFillTx/>
                    <a:latin typeface="Arial"/>
                  </a:endParaRPr>
                </a:p>
              </p:txBody>
            </p:sp>
          </p:grpSp>
        </p:grpSp>
      </p:grpSp>
      <p:grpSp>
        <p:nvGrpSpPr>
          <p:cNvPr id="473" name=""/>
          <p:cNvGrpSpPr/>
          <p:nvPr/>
        </p:nvGrpSpPr>
        <p:grpSpPr>
          <a:xfrm>
            <a:off x="1081440" y="6181920"/>
            <a:ext cx="19244160" cy="1343160"/>
            <a:chOff x="1081440" y="6181920"/>
            <a:chExt cx="19244160" cy="1343160"/>
          </a:xfrm>
        </p:grpSpPr>
        <p:grpSp>
          <p:nvGrpSpPr>
            <p:cNvPr id="474" name=""/>
            <p:cNvGrpSpPr/>
            <p:nvPr/>
          </p:nvGrpSpPr>
          <p:grpSpPr>
            <a:xfrm>
              <a:off x="1081440" y="6181920"/>
              <a:ext cx="19244160" cy="883440"/>
              <a:chOff x="1081440" y="6181920"/>
              <a:chExt cx="19244160" cy="883440"/>
            </a:xfrm>
          </p:grpSpPr>
          <p:grpSp>
            <p:nvGrpSpPr>
              <p:cNvPr id="475" name=""/>
              <p:cNvGrpSpPr/>
              <p:nvPr/>
            </p:nvGrpSpPr>
            <p:grpSpPr>
              <a:xfrm>
                <a:off x="2903400" y="6181920"/>
                <a:ext cx="9983880" cy="867600"/>
                <a:chOff x="2903400" y="6181920"/>
                <a:chExt cx="9983880" cy="867600"/>
              </a:xfrm>
            </p:grpSpPr>
            <p:sp>
              <p:nvSpPr>
                <p:cNvPr id="476" name=""/>
                <p:cNvSpPr/>
                <p:nvPr/>
              </p:nvSpPr>
              <p:spPr>
                <a:xfrm>
                  <a:off x="2903400" y="618192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77" name=""/>
                <p:cNvSpPr txBox="1"/>
                <p:nvPr/>
              </p:nvSpPr>
              <p:spPr>
                <a:xfrm>
                  <a:off x="3743280" y="6477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segments</a:t>
                  </a:r>
                  <a:endParaRPr b="0" lang="en-US" sz="3400" strike="noStrike" u="none">
                    <a:solidFill>
                      <a:srgbClr val="000000"/>
                    </a:solidFill>
                    <a:uFillTx/>
                    <a:latin typeface="Arial"/>
                  </a:endParaRPr>
                </a:p>
              </p:txBody>
            </p:sp>
          </p:grpSp>
          <p:grpSp>
            <p:nvGrpSpPr>
              <p:cNvPr id="478" name=""/>
              <p:cNvGrpSpPr/>
              <p:nvPr/>
            </p:nvGrpSpPr>
            <p:grpSpPr>
              <a:xfrm>
                <a:off x="6770880" y="6195240"/>
                <a:ext cx="9985320" cy="867960"/>
                <a:chOff x="6770880" y="6195240"/>
                <a:chExt cx="9985320" cy="867960"/>
              </a:xfrm>
            </p:grpSpPr>
            <p:sp>
              <p:nvSpPr>
                <p:cNvPr id="479" name=""/>
                <p:cNvSpPr/>
                <p:nvPr/>
              </p:nvSpPr>
              <p:spPr>
                <a:xfrm>
                  <a:off x="6770880" y="619524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80" name=""/>
                <p:cNvSpPr txBox="1"/>
                <p:nvPr/>
              </p:nvSpPr>
              <p:spPr>
                <a:xfrm>
                  <a:off x="761220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chords</a:t>
                  </a:r>
                  <a:endParaRPr b="0" lang="en-US" sz="3400" strike="noStrike" u="none">
                    <a:solidFill>
                      <a:srgbClr val="000000"/>
                    </a:solidFill>
                    <a:uFillTx/>
                    <a:latin typeface="Arial"/>
                  </a:endParaRPr>
                </a:p>
              </p:txBody>
            </p:sp>
          </p:grpSp>
          <p:grpSp>
            <p:nvGrpSpPr>
              <p:cNvPr id="481" name=""/>
              <p:cNvGrpSpPr/>
              <p:nvPr/>
            </p:nvGrpSpPr>
            <p:grpSpPr>
              <a:xfrm>
                <a:off x="8561520" y="6197760"/>
                <a:ext cx="9984960" cy="867600"/>
                <a:chOff x="8561520" y="6197760"/>
                <a:chExt cx="9984960" cy="867600"/>
              </a:xfrm>
            </p:grpSpPr>
            <p:sp>
              <p:nvSpPr>
                <p:cNvPr id="482" name=""/>
                <p:cNvSpPr/>
                <p:nvPr/>
              </p:nvSpPr>
              <p:spPr>
                <a:xfrm>
                  <a:off x="856152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83" name=""/>
                <p:cNvSpPr txBox="1"/>
                <p:nvPr/>
              </p:nvSpPr>
              <p:spPr>
                <a:xfrm>
                  <a:off x="940248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dynamics</a:t>
                  </a:r>
                  <a:endParaRPr b="0" lang="en-US" sz="3400" strike="noStrike" u="none">
                    <a:solidFill>
                      <a:srgbClr val="000000"/>
                    </a:solidFill>
                    <a:uFillTx/>
                    <a:latin typeface="Arial"/>
                  </a:endParaRPr>
                </a:p>
              </p:txBody>
            </p:sp>
          </p:grpSp>
          <p:grpSp>
            <p:nvGrpSpPr>
              <p:cNvPr id="484" name=""/>
              <p:cNvGrpSpPr/>
              <p:nvPr/>
            </p:nvGrpSpPr>
            <p:grpSpPr>
              <a:xfrm>
                <a:off x="10340640" y="6197760"/>
                <a:ext cx="9984960" cy="867600"/>
                <a:chOff x="10340640" y="6197760"/>
                <a:chExt cx="9984960" cy="867600"/>
              </a:xfrm>
            </p:grpSpPr>
            <p:sp>
              <p:nvSpPr>
                <p:cNvPr id="485" name=""/>
                <p:cNvSpPr/>
                <p:nvPr/>
              </p:nvSpPr>
              <p:spPr>
                <a:xfrm>
                  <a:off x="1034064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86" name=""/>
                <p:cNvSpPr txBox="1"/>
                <p:nvPr/>
              </p:nvSpPr>
              <p:spPr>
                <a:xfrm>
                  <a:off x="1118160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pulse</a:t>
                  </a:r>
                  <a:endParaRPr b="0" lang="en-US" sz="3400" strike="noStrike" u="none">
                    <a:solidFill>
                      <a:srgbClr val="000000"/>
                    </a:solidFill>
                    <a:uFillTx/>
                    <a:latin typeface="Arial"/>
                  </a:endParaRPr>
                </a:p>
              </p:txBody>
            </p:sp>
          </p:grpSp>
          <p:grpSp>
            <p:nvGrpSpPr>
              <p:cNvPr id="487" name=""/>
              <p:cNvGrpSpPr/>
              <p:nvPr/>
            </p:nvGrpSpPr>
            <p:grpSpPr>
              <a:xfrm>
                <a:off x="1081440" y="6188400"/>
                <a:ext cx="9983880" cy="867960"/>
                <a:chOff x="1081440" y="6188400"/>
                <a:chExt cx="9983880" cy="867960"/>
              </a:xfrm>
            </p:grpSpPr>
            <p:sp>
              <p:nvSpPr>
                <p:cNvPr id="488" name=""/>
                <p:cNvSpPr/>
                <p:nvPr/>
              </p:nvSpPr>
              <p:spPr>
                <a:xfrm>
                  <a:off x="1081440" y="618840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89" name=""/>
                <p:cNvSpPr txBox="1"/>
                <p:nvPr/>
              </p:nvSpPr>
              <p:spPr>
                <a:xfrm>
                  <a:off x="1921320" y="6484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streams</a:t>
                  </a:r>
                  <a:endParaRPr b="0" lang="en-US" sz="3400" strike="noStrike" u="none">
                    <a:solidFill>
                      <a:srgbClr val="000000"/>
                    </a:solidFill>
                    <a:uFillTx/>
                    <a:latin typeface="Arial"/>
                  </a:endParaRPr>
                </a:p>
              </p:txBody>
            </p:sp>
          </p:grpSp>
          <p:grpSp>
            <p:nvGrpSpPr>
              <p:cNvPr id="490" name=""/>
              <p:cNvGrpSpPr/>
              <p:nvPr/>
            </p:nvGrpSpPr>
            <p:grpSpPr>
              <a:xfrm>
                <a:off x="4707360" y="6195240"/>
                <a:ext cx="10119600" cy="867960"/>
                <a:chOff x="4707360" y="6195240"/>
                <a:chExt cx="10119600" cy="867960"/>
              </a:xfrm>
            </p:grpSpPr>
            <p:sp>
              <p:nvSpPr>
                <p:cNvPr id="491" name=""/>
                <p:cNvSpPr/>
                <p:nvPr/>
              </p:nvSpPr>
              <p:spPr>
                <a:xfrm>
                  <a:off x="4707360" y="6195240"/>
                  <a:ext cx="1951200" cy="591840"/>
                </a:xfrm>
                <a:custGeom>
                  <a:avLst/>
                  <a:gdLst/>
                  <a:ahLst/>
                  <a:rect l="0" t="0" r="r" b="b"/>
                  <a:pathLst>
                    <a:path w="5420" h="1644">
                      <a:moveTo>
                        <a:pt x="0" y="0"/>
                      </a:moveTo>
                      <a:lnTo>
                        <a:pt x="5420" y="0"/>
                      </a:lnTo>
                      <a:lnTo>
                        <a:pt x="5420"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92" name=""/>
                <p:cNvSpPr txBox="1"/>
                <p:nvPr/>
              </p:nvSpPr>
              <p:spPr>
                <a:xfrm>
                  <a:off x="568296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dissonance</a:t>
                  </a:r>
                  <a:endParaRPr b="0" lang="en-US" sz="3400" strike="noStrike" u="none">
                    <a:solidFill>
                      <a:srgbClr val="000000"/>
                    </a:solidFill>
                    <a:uFillTx/>
                    <a:latin typeface="Arial"/>
                  </a:endParaRPr>
                </a:p>
              </p:txBody>
            </p:sp>
          </p:grpSp>
        </p:grpSp>
        <p:sp>
          <p:nvSpPr>
            <p:cNvPr id="493" name=""/>
            <p:cNvSpPr/>
            <p:nvPr/>
          </p:nvSpPr>
          <p:spPr>
            <a:xfrm flipV="1">
              <a:off x="6549840" y="687492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494" name=""/>
          <p:cNvGrpSpPr/>
          <p:nvPr/>
        </p:nvGrpSpPr>
        <p:grpSpPr>
          <a:xfrm>
            <a:off x="2140200" y="4876920"/>
            <a:ext cx="17124120" cy="1255320"/>
            <a:chOff x="2140200" y="4876920"/>
            <a:chExt cx="17124120" cy="1255320"/>
          </a:xfrm>
        </p:grpSpPr>
        <p:grpSp>
          <p:nvGrpSpPr>
            <p:cNvPr id="495" name=""/>
            <p:cNvGrpSpPr/>
            <p:nvPr/>
          </p:nvGrpSpPr>
          <p:grpSpPr>
            <a:xfrm>
              <a:off x="2140200" y="4876920"/>
              <a:ext cx="17124120" cy="826920"/>
              <a:chOff x="2140200" y="4876920"/>
              <a:chExt cx="17124120" cy="826920"/>
            </a:xfrm>
          </p:grpSpPr>
          <p:grpSp>
            <p:nvGrpSpPr>
              <p:cNvPr id="496" name=""/>
              <p:cNvGrpSpPr/>
              <p:nvPr/>
            </p:nvGrpSpPr>
            <p:grpSpPr>
              <a:xfrm>
                <a:off x="2140200" y="4876920"/>
                <a:ext cx="9985320" cy="826920"/>
                <a:chOff x="2140200" y="4876920"/>
                <a:chExt cx="9985320" cy="826920"/>
              </a:xfrm>
            </p:grpSpPr>
            <p:sp>
              <p:nvSpPr>
                <p:cNvPr id="497" name=""/>
                <p:cNvSpPr/>
                <p:nvPr/>
              </p:nvSpPr>
              <p:spPr>
                <a:xfrm>
                  <a:off x="214020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498" name=""/>
                <p:cNvSpPr txBox="1"/>
                <p:nvPr/>
              </p:nvSpPr>
              <p:spPr>
                <a:xfrm>
                  <a:off x="29815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melody</a:t>
                  </a:r>
                  <a:endParaRPr b="0" lang="en-US" sz="3400" strike="noStrike" u="none">
                    <a:solidFill>
                      <a:srgbClr val="000000"/>
                    </a:solidFill>
                    <a:uFillTx/>
                    <a:latin typeface="Arial"/>
                  </a:endParaRPr>
                </a:p>
              </p:txBody>
            </p:sp>
          </p:grpSp>
          <p:grpSp>
            <p:nvGrpSpPr>
              <p:cNvPr id="499" name=""/>
              <p:cNvGrpSpPr/>
              <p:nvPr/>
            </p:nvGrpSpPr>
            <p:grpSpPr>
              <a:xfrm>
                <a:off x="3917160" y="4876920"/>
                <a:ext cx="9983880" cy="826920"/>
                <a:chOff x="3917160" y="4876920"/>
                <a:chExt cx="9983880" cy="826920"/>
              </a:xfrm>
            </p:grpSpPr>
            <p:sp>
              <p:nvSpPr>
                <p:cNvPr id="500" name=""/>
                <p:cNvSpPr/>
                <p:nvPr/>
              </p:nvSpPr>
              <p:spPr>
                <a:xfrm>
                  <a:off x="3917160" y="487692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01" name=""/>
                <p:cNvSpPr txBox="1"/>
                <p:nvPr/>
              </p:nvSpPr>
              <p:spPr>
                <a:xfrm>
                  <a:off x="475704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harmony</a:t>
                  </a:r>
                  <a:endParaRPr b="0" lang="en-US" sz="3400" strike="noStrike" u="none">
                    <a:solidFill>
                      <a:srgbClr val="000000"/>
                    </a:solidFill>
                    <a:uFillTx/>
                    <a:latin typeface="Arial"/>
                  </a:endParaRPr>
                </a:p>
              </p:txBody>
            </p:sp>
          </p:grpSp>
          <p:grpSp>
            <p:nvGrpSpPr>
              <p:cNvPr id="502" name=""/>
              <p:cNvGrpSpPr/>
              <p:nvPr/>
            </p:nvGrpSpPr>
            <p:grpSpPr>
              <a:xfrm>
                <a:off x="5691960" y="4876920"/>
                <a:ext cx="9984960" cy="826920"/>
                <a:chOff x="5691960" y="4876920"/>
                <a:chExt cx="9984960" cy="826920"/>
              </a:xfrm>
            </p:grpSpPr>
            <p:sp>
              <p:nvSpPr>
                <p:cNvPr id="503" name=""/>
                <p:cNvSpPr/>
                <p:nvPr/>
              </p:nvSpPr>
              <p:spPr>
                <a:xfrm>
                  <a:off x="569196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04" name=""/>
                <p:cNvSpPr txBox="1"/>
                <p:nvPr/>
              </p:nvSpPr>
              <p:spPr>
                <a:xfrm>
                  <a:off x="65329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tonality</a:t>
                  </a:r>
                  <a:endParaRPr b="0" lang="en-US" sz="3400" strike="noStrike" u="none">
                    <a:solidFill>
                      <a:srgbClr val="000000"/>
                    </a:solidFill>
                    <a:uFillTx/>
                    <a:latin typeface="Arial"/>
                  </a:endParaRPr>
                </a:p>
              </p:txBody>
            </p:sp>
          </p:grpSp>
          <p:grpSp>
            <p:nvGrpSpPr>
              <p:cNvPr id="505" name=""/>
              <p:cNvGrpSpPr/>
              <p:nvPr/>
            </p:nvGrpSpPr>
            <p:grpSpPr>
              <a:xfrm>
                <a:off x="9279360" y="4876920"/>
                <a:ext cx="9984960" cy="826920"/>
                <a:chOff x="9279360" y="4876920"/>
                <a:chExt cx="9984960" cy="826920"/>
              </a:xfrm>
            </p:grpSpPr>
            <p:sp>
              <p:nvSpPr>
                <p:cNvPr id="506" name=""/>
                <p:cNvSpPr/>
                <p:nvPr/>
              </p:nvSpPr>
              <p:spPr>
                <a:xfrm>
                  <a:off x="927936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07" name=""/>
                <p:cNvSpPr txBox="1"/>
                <p:nvPr/>
              </p:nvSpPr>
              <p:spPr>
                <a:xfrm>
                  <a:off x="101203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meter</a:t>
                  </a:r>
                  <a:endParaRPr b="0" lang="en-US" sz="3400" strike="noStrike" u="none">
                    <a:solidFill>
                      <a:srgbClr val="000000"/>
                    </a:solidFill>
                    <a:uFillTx/>
                    <a:latin typeface="Arial"/>
                  </a:endParaRPr>
                </a:p>
              </p:txBody>
            </p:sp>
          </p:grpSp>
          <p:grpSp>
            <p:nvGrpSpPr>
              <p:cNvPr id="508" name=""/>
              <p:cNvGrpSpPr/>
              <p:nvPr/>
            </p:nvGrpSpPr>
            <p:grpSpPr>
              <a:xfrm>
                <a:off x="7491240" y="4876920"/>
                <a:ext cx="9984960" cy="826920"/>
                <a:chOff x="7491240" y="4876920"/>
                <a:chExt cx="9984960" cy="826920"/>
              </a:xfrm>
            </p:grpSpPr>
            <p:sp>
              <p:nvSpPr>
                <p:cNvPr id="509" name=""/>
                <p:cNvSpPr/>
                <p:nvPr/>
              </p:nvSpPr>
              <p:spPr>
                <a:xfrm>
                  <a:off x="749124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10" name=""/>
                <p:cNvSpPr txBox="1"/>
                <p:nvPr/>
              </p:nvSpPr>
              <p:spPr>
                <a:xfrm>
                  <a:off x="833220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scale</a:t>
                  </a:r>
                  <a:endParaRPr b="0" lang="en-US" sz="3400" strike="noStrike" u="none">
                    <a:solidFill>
                      <a:srgbClr val="000000"/>
                    </a:solidFill>
                    <a:uFillTx/>
                    <a:latin typeface="Arial"/>
                  </a:endParaRPr>
                </a:p>
              </p:txBody>
            </p:sp>
          </p:grpSp>
        </p:grpSp>
        <p:sp>
          <p:nvSpPr>
            <p:cNvPr id="511" name=""/>
            <p:cNvSpPr/>
            <p:nvPr/>
          </p:nvSpPr>
          <p:spPr>
            <a:xfrm flipV="1">
              <a:off x="6549840" y="54820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512" name=""/>
          <p:cNvGrpSpPr/>
          <p:nvPr/>
        </p:nvGrpSpPr>
        <p:grpSpPr>
          <a:xfrm>
            <a:off x="3855600" y="3540240"/>
            <a:ext cx="13538880" cy="1246320"/>
            <a:chOff x="3855600" y="3540240"/>
            <a:chExt cx="13538880" cy="1246320"/>
          </a:xfrm>
        </p:grpSpPr>
        <p:grpSp>
          <p:nvGrpSpPr>
            <p:cNvPr id="513" name=""/>
            <p:cNvGrpSpPr/>
            <p:nvPr/>
          </p:nvGrpSpPr>
          <p:grpSpPr>
            <a:xfrm>
              <a:off x="3855600" y="3540240"/>
              <a:ext cx="13538880" cy="827280"/>
              <a:chOff x="3855600" y="3540240"/>
              <a:chExt cx="13538880" cy="827280"/>
            </a:xfrm>
          </p:grpSpPr>
          <p:grpSp>
            <p:nvGrpSpPr>
              <p:cNvPr id="514" name=""/>
              <p:cNvGrpSpPr/>
              <p:nvPr/>
            </p:nvGrpSpPr>
            <p:grpSpPr>
              <a:xfrm>
                <a:off x="7409160" y="3540240"/>
                <a:ext cx="9985320" cy="827280"/>
                <a:chOff x="7409160" y="3540240"/>
                <a:chExt cx="9985320" cy="827280"/>
              </a:xfrm>
            </p:grpSpPr>
            <p:sp>
              <p:nvSpPr>
                <p:cNvPr id="515" name=""/>
                <p:cNvSpPr/>
                <p:nvPr/>
              </p:nvSpPr>
              <p:spPr>
                <a:xfrm>
                  <a:off x="7409160" y="354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16" name=""/>
                <p:cNvSpPr txBox="1"/>
                <p:nvPr/>
              </p:nvSpPr>
              <p:spPr>
                <a:xfrm>
                  <a:off x="8250480" y="379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similarity</a:t>
                  </a:r>
                  <a:endParaRPr b="0" lang="en-US" sz="3400" strike="noStrike" u="none">
                    <a:solidFill>
                      <a:srgbClr val="000000"/>
                    </a:solidFill>
                    <a:uFillTx/>
                    <a:latin typeface="Arial"/>
                  </a:endParaRPr>
                </a:p>
              </p:txBody>
            </p:sp>
          </p:grpSp>
          <p:grpSp>
            <p:nvGrpSpPr>
              <p:cNvPr id="517" name=""/>
              <p:cNvGrpSpPr/>
              <p:nvPr/>
            </p:nvGrpSpPr>
            <p:grpSpPr>
              <a:xfrm>
                <a:off x="3855600" y="3540240"/>
                <a:ext cx="9984960" cy="827280"/>
                <a:chOff x="3855600" y="3540240"/>
                <a:chExt cx="9984960" cy="827280"/>
              </a:xfrm>
            </p:grpSpPr>
            <p:sp>
              <p:nvSpPr>
                <p:cNvPr id="518" name=""/>
                <p:cNvSpPr/>
                <p:nvPr/>
              </p:nvSpPr>
              <p:spPr>
                <a:xfrm>
                  <a:off x="3855600" y="354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19" name=""/>
                <p:cNvSpPr txBox="1"/>
                <p:nvPr/>
              </p:nvSpPr>
              <p:spPr>
                <a:xfrm>
                  <a:off x="4696560" y="379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form</a:t>
                  </a:r>
                  <a:endParaRPr b="0" lang="en-US" sz="3400" strike="noStrike" u="none">
                    <a:solidFill>
                      <a:srgbClr val="000000"/>
                    </a:solidFill>
                    <a:uFillTx/>
                    <a:latin typeface="Arial"/>
                  </a:endParaRPr>
                </a:p>
              </p:txBody>
            </p:sp>
          </p:grpSp>
          <p:grpSp>
            <p:nvGrpSpPr>
              <p:cNvPr id="520" name=""/>
              <p:cNvGrpSpPr/>
              <p:nvPr/>
            </p:nvGrpSpPr>
            <p:grpSpPr>
              <a:xfrm>
                <a:off x="5634720" y="3540240"/>
                <a:ext cx="9984960" cy="827280"/>
                <a:chOff x="5634720" y="3540240"/>
                <a:chExt cx="9984960" cy="827280"/>
              </a:xfrm>
            </p:grpSpPr>
            <p:sp>
              <p:nvSpPr>
                <p:cNvPr id="521" name=""/>
                <p:cNvSpPr/>
                <p:nvPr/>
              </p:nvSpPr>
              <p:spPr>
                <a:xfrm>
                  <a:off x="5634720" y="354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22" name=""/>
                <p:cNvSpPr txBox="1"/>
                <p:nvPr/>
              </p:nvSpPr>
              <p:spPr>
                <a:xfrm>
                  <a:off x="6475680" y="379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tension</a:t>
                  </a:r>
                  <a:endParaRPr b="0" lang="en-US" sz="3400" strike="noStrike" u="none">
                    <a:solidFill>
                      <a:srgbClr val="000000"/>
                    </a:solidFill>
                    <a:uFillTx/>
                    <a:latin typeface="Arial"/>
                  </a:endParaRPr>
                </a:p>
              </p:txBody>
            </p:sp>
          </p:grpSp>
        </p:grpSp>
        <p:sp>
          <p:nvSpPr>
            <p:cNvPr id="523" name=""/>
            <p:cNvSpPr/>
            <p:nvPr/>
          </p:nvSpPr>
          <p:spPr>
            <a:xfrm flipV="1">
              <a:off x="6502320" y="413640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524" name=""/>
          <p:cNvGrpSpPr/>
          <p:nvPr/>
        </p:nvGrpSpPr>
        <p:grpSpPr>
          <a:xfrm>
            <a:off x="3797640" y="2248920"/>
            <a:ext cx="13784760" cy="1223280"/>
            <a:chOff x="3797640" y="2248920"/>
            <a:chExt cx="13784760" cy="1223280"/>
          </a:xfrm>
        </p:grpSpPr>
        <p:sp>
          <p:nvSpPr>
            <p:cNvPr id="525" name=""/>
            <p:cNvSpPr/>
            <p:nvPr/>
          </p:nvSpPr>
          <p:spPr>
            <a:xfrm flipV="1">
              <a:off x="6549840" y="282204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526" name=""/>
            <p:cNvGrpSpPr/>
            <p:nvPr/>
          </p:nvGrpSpPr>
          <p:grpSpPr>
            <a:xfrm>
              <a:off x="5822640" y="2251080"/>
              <a:ext cx="9983880" cy="826920"/>
              <a:chOff x="5822640" y="2251080"/>
              <a:chExt cx="9983880" cy="826920"/>
            </a:xfrm>
          </p:grpSpPr>
          <p:sp>
            <p:nvSpPr>
              <p:cNvPr id="527" name=""/>
              <p:cNvSpPr/>
              <p:nvPr/>
            </p:nvSpPr>
            <p:spPr>
              <a:xfrm>
                <a:off x="5822640" y="225108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28" name=""/>
              <p:cNvSpPr txBox="1"/>
              <p:nvPr/>
            </p:nvSpPr>
            <p:spPr>
              <a:xfrm>
                <a:off x="666252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style</a:t>
                </a:r>
                <a:endParaRPr b="0" lang="en-US" sz="3400" strike="noStrike" u="none">
                  <a:solidFill>
                    <a:srgbClr val="000000"/>
                  </a:solidFill>
                  <a:uFillTx/>
                  <a:latin typeface="Arial"/>
                </a:endParaRPr>
              </a:p>
            </p:txBody>
          </p:sp>
        </p:grpSp>
        <p:grpSp>
          <p:nvGrpSpPr>
            <p:cNvPr id="529" name=""/>
            <p:cNvGrpSpPr/>
            <p:nvPr/>
          </p:nvGrpSpPr>
          <p:grpSpPr>
            <a:xfrm>
              <a:off x="7597440" y="2251080"/>
              <a:ext cx="9984960" cy="826920"/>
              <a:chOff x="7597440" y="2251080"/>
              <a:chExt cx="9984960" cy="826920"/>
            </a:xfrm>
          </p:grpSpPr>
          <p:sp>
            <p:nvSpPr>
              <p:cNvPr id="530" name=""/>
              <p:cNvSpPr/>
              <p:nvPr/>
            </p:nvSpPr>
            <p:spPr>
              <a:xfrm>
                <a:off x="7597440" y="2251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31" name=""/>
              <p:cNvSpPr txBox="1"/>
              <p:nvPr/>
            </p:nvSpPr>
            <p:spPr>
              <a:xfrm>
                <a:off x="843840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emotions</a:t>
                </a:r>
                <a:endParaRPr b="0" lang="en-US" sz="3400" strike="noStrike" u="none">
                  <a:solidFill>
                    <a:srgbClr val="000000"/>
                  </a:solidFill>
                  <a:uFillTx/>
                  <a:latin typeface="Arial"/>
                </a:endParaRPr>
              </a:p>
            </p:txBody>
          </p:sp>
        </p:grpSp>
        <p:grpSp>
          <p:nvGrpSpPr>
            <p:cNvPr id="532" name=""/>
            <p:cNvGrpSpPr/>
            <p:nvPr/>
          </p:nvGrpSpPr>
          <p:grpSpPr>
            <a:xfrm>
              <a:off x="3797640" y="2248920"/>
              <a:ext cx="10119240" cy="826920"/>
              <a:chOff x="3797640" y="2248920"/>
              <a:chExt cx="10119240" cy="826920"/>
            </a:xfrm>
          </p:grpSpPr>
          <p:sp>
            <p:nvSpPr>
              <p:cNvPr id="533" name=""/>
              <p:cNvSpPr/>
              <p:nvPr/>
            </p:nvSpPr>
            <p:spPr>
              <a:xfrm>
                <a:off x="3797640" y="2248920"/>
                <a:ext cx="1951200" cy="510480"/>
              </a:xfrm>
              <a:custGeom>
                <a:avLst/>
                <a:gdLst/>
                <a:ahLst/>
                <a:rect l="0" t="0" r="r" b="b"/>
                <a:pathLst>
                  <a:path w="5420" h="1418">
                    <a:moveTo>
                      <a:pt x="0" y="0"/>
                    </a:moveTo>
                    <a:lnTo>
                      <a:pt x="5420" y="0"/>
                    </a:lnTo>
                    <a:lnTo>
                      <a:pt x="5420"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34" name=""/>
              <p:cNvSpPr txBox="1"/>
              <p:nvPr/>
            </p:nvSpPr>
            <p:spPr>
              <a:xfrm>
                <a:off x="4772880" y="2503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mood</a:t>
                </a:r>
                <a:endParaRPr b="0" lang="en-US" sz="3400" strike="noStrike" u="none">
                  <a:solidFill>
                    <a:srgbClr val="000000"/>
                  </a:solidFill>
                  <a:uFillTx/>
                  <a:latin typeface="Arial"/>
                </a:endParaRPr>
              </a:p>
            </p:txBody>
          </p:sp>
        </p:grpSp>
      </p:grpSp>
      <p:sp>
        <p:nvSpPr>
          <p:cNvPr id="535" name=""/>
          <p:cNvSpPr txBox="1"/>
          <p:nvPr/>
        </p:nvSpPr>
        <p:spPr>
          <a:xfrm>
            <a:off x="912600" y="10147320"/>
            <a:ext cx="663480" cy="201708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Signal</a:t>
            </a:r>
            <a:endParaRPr b="0" lang="en-US" sz="3400" strike="noStrike" u="none">
              <a:solidFill>
                <a:srgbClr val="000000"/>
              </a:solidFill>
              <a:uFillTx/>
              <a:latin typeface="Arial"/>
            </a:endParaRPr>
          </a:p>
        </p:txBody>
      </p:sp>
      <p:sp>
        <p:nvSpPr>
          <p:cNvPr id="536" name=""/>
          <p:cNvSpPr/>
          <p:nvPr/>
        </p:nvSpPr>
        <p:spPr>
          <a:xfrm>
            <a:off x="1188360" y="3067560"/>
            <a:ext cx="663840" cy="1846080"/>
          </a:xfrm>
          <a:custGeom>
            <a:avLst/>
            <a:gdLst/>
            <a:ahLst/>
            <a:rect l="0" t="0" r="r" b="b"/>
            <a:pathLst>
              <a:path w="1844" h="5128">
                <a:moveTo>
                  <a:pt x="0" y="5128"/>
                </a:moveTo>
                <a:lnTo>
                  <a:pt x="0" y="0"/>
                </a:lnTo>
                <a:lnTo>
                  <a:pt x="1844" y="0"/>
                </a:lnTo>
                <a:lnTo>
                  <a:pt x="1844" y="5128"/>
                </a:lnTo>
                <a:lnTo>
                  <a:pt x="0" y="5128"/>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537" name=""/>
          <p:cNvSpPr txBox="1"/>
          <p:nvPr/>
        </p:nvSpPr>
        <p:spPr>
          <a:xfrm>
            <a:off x="1188360" y="4913640"/>
            <a:ext cx="663480" cy="298044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Concepts</a:t>
            </a:r>
            <a:endParaRPr b="0" lang="en-US" sz="3400" strike="noStrike" u="none">
              <a:solidFill>
                <a:srgbClr val="000000"/>
              </a:solidFill>
              <a:uFillTx/>
              <a:latin typeface="Arial"/>
            </a:endParaRPr>
          </a:p>
        </p:txBody>
      </p:sp>
      <p:sp>
        <p:nvSpPr>
          <p:cNvPr id="538" name=""/>
          <p:cNvSpPr/>
          <p:nvPr/>
        </p:nvSpPr>
        <p:spPr>
          <a:xfrm>
            <a:off x="1136160" y="7026840"/>
            <a:ext cx="663840" cy="1742040"/>
          </a:xfrm>
          <a:custGeom>
            <a:avLst/>
            <a:gdLst/>
            <a:ahLst/>
            <a:rect l="0" t="0" r="r" b="b"/>
            <a:pathLst>
              <a:path w="1844" h="4839">
                <a:moveTo>
                  <a:pt x="0" y="4839"/>
                </a:moveTo>
                <a:lnTo>
                  <a:pt x="0" y="0"/>
                </a:lnTo>
                <a:lnTo>
                  <a:pt x="1844" y="0"/>
                </a:lnTo>
                <a:lnTo>
                  <a:pt x="1844" y="4839"/>
                </a:lnTo>
                <a:lnTo>
                  <a:pt x="0" y="4839"/>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539" name=""/>
          <p:cNvSpPr txBox="1"/>
          <p:nvPr/>
        </p:nvSpPr>
        <p:spPr>
          <a:xfrm>
            <a:off x="1136160" y="8768520"/>
            <a:ext cx="663480" cy="2498760"/>
          </a:xfrm>
          <a:prstGeom prst="rect">
            <a:avLst/>
          </a:prstGeom>
          <a:noFill/>
          <a:ln w="0">
            <a:noFill/>
          </a:ln>
        </p:spPr>
        <p:txBody>
          <a:bodyPr lIns="90000" rIns="90000" tIns="45000" bIns="45000" anchor="t">
            <a:noAutofit/>
          </a:bodyPr>
          <a:p>
            <a:r>
              <a:rPr b="1" lang="en-US" sz="3400" strike="noStrike" u="none">
                <a:solidFill>
                  <a:srgbClr val="52575f"/>
                </a:solidFill>
                <a:uFillTx/>
                <a:latin typeface="Times New Roman"/>
                <a:ea typeface="Times New Roman"/>
              </a:rPr>
              <a:t>Features</a:t>
            </a:r>
            <a:endParaRPr b="0" lang="en-US" sz="3400" strike="noStrike" u="none">
              <a:solidFill>
                <a:srgbClr val="000000"/>
              </a:solidFill>
              <a:uFillTx/>
              <a:latin typeface="Arial"/>
            </a:endParaRPr>
          </a:p>
        </p:txBody>
      </p:sp>
      <p:sp>
        <p:nvSpPr>
          <p:cNvPr id="540" name=""/>
          <p:cNvSpPr/>
          <p:nvPr/>
        </p:nvSpPr>
        <p:spPr>
          <a:xfrm>
            <a:off x="1220400" y="5073120"/>
            <a:ext cx="663840" cy="1910160"/>
          </a:xfrm>
          <a:custGeom>
            <a:avLst/>
            <a:gdLst/>
            <a:ahLst/>
            <a:rect l="0" t="0" r="r" b="b"/>
            <a:pathLst>
              <a:path w="1844" h="5306">
                <a:moveTo>
                  <a:pt x="0" y="5306"/>
                </a:moveTo>
                <a:lnTo>
                  <a:pt x="0" y="0"/>
                </a:lnTo>
                <a:lnTo>
                  <a:pt x="1844" y="0"/>
                </a:lnTo>
                <a:lnTo>
                  <a:pt x="1844" y="5306"/>
                </a:lnTo>
                <a:lnTo>
                  <a:pt x="0" y="5306"/>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541" name=""/>
          <p:cNvSpPr txBox="1"/>
          <p:nvPr/>
        </p:nvSpPr>
        <p:spPr>
          <a:xfrm>
            <a:off x="1220400" y="6982920"/>
            <a:ext cx="663480" cy="2498760"/>
          </a:xfrm>
          <a:prstGeom prst="rect">
            <a:avLst/>
          </a:prstGeom>
          <a:noFill/>
          <a:ln w="0">
            <a:noFill/>
          </a:ln>
        </p:spPr>
        <p:txBody>
          <a:bodyPr lIns="90000" rIns="90000" tIns="45000" bIns="45000" anchor="t">
            <a:noAutofit/>
          </a:bodyPr>
          <a:p>
            <a:r>
              <a:rPr b="1" lang="en-US" sz="3400" strike="noStrike" u="none">
                <a:solidFill>
                  <a:srgbClr val="52575f"/>
                </a:solidFill>
                <a:uFillTx/>
                <a:latin typeface="Times New Roman"/>
                <a:ea typeface="Times New Roman"/>
              </a:rPr>
              <a:t>Structure</a:t>
            </a:r>
            <a:endParaRPr b="0" lang="en-US" sz="3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2" name=""/>
          <p:cNvSpPr txBox="1"/>
          <p:nvPr/>
        </p:nvSpPr>
        <p:spPr>
          <a:xfrm>
            <a:off x="952560" y="-6336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Levels of Music Processing</a:t>
            </a:r>
            <a:endParaRPr b="0" lang="en-US" sz="8000" strike="noStrike" u="none">
              <a:solidFill>
                <a:srgbClr val="000000"/>
              </a:solidFill>
              <a:uFillTx/>
              <a:latin typeface="Arial"/>
            </a:endParaRPr>
          </a:p>
        </p:txBody>
      </p:sp>
      <p:grpSp>
        <p:nvGrpSpPr>
          <p:cNvPr id="543" name=""/>
          <p:cNvGrpSpPr/>
          <p:nvPr/>
        </p:nvGrpSpPr>
        <p:grpSpPr>
          <a:xfrm>
            <a:off x="1081440" y="2248920"/>
            <a:ext cx="19244160" cy="7557480"/>
            <a:chOff x="1081440" y="2248920"/>
            <a:chExt cx="19244160" cy="7557480"/>
          </a:xfrm>
        </p:grpSpPr>
        <p:grpSp>
          <p:nvGrpSpPr>
            <p:cNvPr id="544" name=""/>
            <p:cNvGrpSpPr/>
            <p:nvPr/>
          </p:nvGrpSpPr>
          <p:grpSpPr>
            <a:xfrm>
              <a:off x="5626440" y="8823240"/>
              <a:ext cx="10068480" cy="983160"/>
              <a:chOff x="5626440" y="8823240"/>
              <a:chExt cx="10068480" cy="983160"/>
            </a:xfrm>
          </p:grpSpPr>
          <p:sp>
            <p:nvSpPr>
              <p:cNvPr id="545" name=""/>
              <p:cNvSpPr/>
              <p:nvPr/>
            </p:nvSpPr>
            <p:spPr>
              <a:xfrm>
                <a:off x="5626440" y="8823240"/>
                <a:ext cx="1849320" cy="822240"/>
              </a:xfrm>
              <a:custGeom>
                <a:avLst/>
                <a:gdLst/>
                <a:ahLst/>
                <a:rect l="0" t="0" r="r" b="b"/>
                <a:pathLst>
                  <a:path w="5137" h="2284">
                    <a:moveTo>
                      <a:pt x="4756" y="0"/>
                    </a:moveTo>
                    <a:cubicBezTo>
                      <a:pt x="5010" y="0"/>
                      <a:pt x="5137" y="127"/>
                      <a:pt x="5137" y="380"/>
                    </a:cubicBezTo>
                    <a:lnTo>
                      <a:pt x="5137" y="1904"/>
                    </a:lnTo>
                    <a:cubicBezTo>
                      <a:pt x="5137" y="2157"/>
                      <a:pt x="5010" y="2284"/>
                      <a:pt x="4756" y="2284"/>
                    </a:cubicBezTo>
                    <a:lnTo>
                      <a:pt x="380" y="2284"/>
                    </a:lnTo>
                    <a:cubicBezTo>
                      <a:pt x="127" y="2284"/>
                      <a:pt x="0" y="2157"/>
                      <a:pt x="0" y="1904"/>
                    </a:cubicBezTo>
                    <a:lnTo>
                      <a:pt x="0" y="380"/>
                    </a:lnTo>
                    <a:cubicBezTo>
                      <a:pt x="0" y="127"/>
                      <a:pt x="127" y="0"/>
                      <a:pt x="380" y="0"/>
                    </a:cubicBezTo>
                    <a:lnTo>
                      <a:pt x="4756" y="0"/>
                    </a:lnTo>
                    <a:close/>
                  </a:path>
                </a:pathLst>
              </a:custGeom>
              <a:solidFill>
                <a:srgbClr val="bbe0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46" name=""/>
              <p:cNvSpPr txBox="1"/>
              <p:nvPr/>
            </p:nvSpPr>
            <p:spPr>
              <a:xfrm>
                <a:off x="6550920" y="92343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audio</a:t>
                </a:r>
                <a:endParaRPr b="0" lang="en-US" sz="3400" strike="noStrike" u="none">
                  <a:solidFill>
                    <a:srgbClr val="000000"/>
                  </a:solidFill>
                  <a:uFillTx/>
                  <a:latin typeface="Arial"/>
                </a:endParaRPr>
              </a:p>
            </p:txBody>
          </p:sp>
        </p:grpSp>
        <p:grpSp>
          <p:nvGrpSpPr>
            <p:cNvPr id="547" name=""/>
            <p:cNvGrpSpPr/>
            <p:nvPr/>
          </p:nvGrpSpPr>
          <p:grpSpPr>
            <a:xfrm>
              <a:off x="2038680" y="7586280"/>
              <a:ext cx="17206560" cy="1191960"/>
              <a:chOff x="2038680" y="7586280"/>
              <a:chExt cx="17206560" cy="1191960"/>
            </a:xfrm>
          </p:grpSpPr>
          <p:sp>
            <p:nvSpPr>
              <p:cNvPr id="548" name=""/>
              <p:cNvSpPr/>
              <p:nvPr/>
            </p:nvSpPr>
            <p:spPr>
              <a:xfrm flipV="1">
                <a:off x="6549840" y="81280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549" name=""/>
              <p:cNvGrpSpPr/>
              <p:nvPr/>
            </p:nvGrpSpPr>
            <p:grpSpPr>
              <a:xfrm>
                <a:off x="2038680" y="7586280"/>
                <a:ext cx="17206560" cy="826920"/>
                <a:chOff x="2038680" y="7586280"/>
                <a:chExt cx="17206560" cy="826920"/>
              </a:xfrm>
            </p:grpSpPr>
            <p:grpSp>
              <p:nvGrpSpPr>
                <p:cNvPr id="550" name=""/>
                <p:cNvGrpSpPr/>
                <p:nvPr/>
              </p:nvGrpSpPr>
              <p:grpSpPr>
                <a:xfrm>
                  <a:off x="2038680" y="7586280"/>
                  <a:ext cx="9984960" cy="826920"/>
                  <a:chOff x="2038680" y="7586280"/>
                  <a:chExt cx="9984960" cy="826920"/>
                </a:xfrm>
              </p:grpSpPr>
              <p:sp>
                <p:nvSpPr>
                  <p:cNvPr id="551" name=""/>
                  <p:cNvSpPr/>
                  <p:nvPr/>
                </p:nvSpPr>
                <p:spPr>
                  <a:xfrm>
                    <a:off x="203868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52" name=""/>
                  <p:cNvSpPr txBox="1"/>
                  <p:nvPr/>
                </p:nvSpPr>
                <p:spPr>
                  <a:xfrm>
                    <a:off x="287964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pitch</a:t>
                    </a:r>
                    <a:endParaRPr b="0" lang="en-US" sz="3400" strike="noStrike" u="none">
                      <a:solidFill>
                        <a:srgbClr val="000000"/>
                      </a:solidFill>
                      <a:uFillTx/>
                      <a:latin typeface="Arial"/>
                    </a:endParaRPr>
                  </a:p>
                </p:txBody>
              </p:sp>
            </p:grpSp>
            <p:grpSp>
              <p:nvGrpSpPr>
                <p:cNvPr id="553" name=""/>
                <p:cNvGrpSpPr/>
                <p:nvPr/>
              </p:nvGrpSpPr>
              <p:grpSpPr>
                <a:xfrm>
                  <a:off x="3815640" y="7586280"/>
                  <a:ext cx="9983880" cy="826920"/>
                  <a:chOff x="3815640" y="7586280"/>
                  <a:chExt cx="9983880" cy="826920"/>
                </a:xfrm>
              </p:grpSpPr>
              <p:sp>
                <p:nvSpPr>
                  <p:cNvPr id="554" name=""/>
                  <p:cNvSpPr/>
                  <p:nvPr/>
                </p:nvSpPr>
                <p:spPr>
                  <a:xfrm>
                    <a:off x="3815640" y="758628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cce3b9">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55" name=""/>
                  <p:cNvSpPr txBox="1"/>
                  <p:nvPr/>
                </p:nvSpPr>
                <p:spPr>
                  <a:xfrm>
                    <a:off x="465552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duration</a:t>
                    </a:r>
                    <a:endParaRPr b="0" lang="en-US" sz="3400" strike="noStrike" u="none">
                      <a:solidFill>
                        <a:srgbClr val="000000"/>
                      </a:solidFill>
                      <a:uFillTx/>
                      <a:latin typeface="Arial"/>
                    </a:endParaRPr>
                  </a:p>
                </p:txBody>
              </p:sp>
            </p:grpSp>
            <p:grpSp>
              <p:nvGrpSpPr>
                <p:cNvPr id="556" name=""/>
                <p:cNvGrpSpPr/>
                <p:nvPr/>
              </p:nvGrpSpPr>
              <p:grpSpPr>
                <a:xfrm>
                  <a:off x="5590440" y="7586280"/>
                  <a:ext cx="9984960" cy="826920"/>
                  <a:chOff x="5590440" y="7586280"/>
                  <a:chExt cx="9984960" cy="826920"/>
                </a:xfrm>
              </p:grpSpPr>
              <p:sp>
                <p:nvSpPr>
                  <p:cNvPr id="557" name=""/>
                  <p:cNvSpPr/>
                  <p:nvPr/>
                </p:nvSpPr>
                <p:spPr>
                  <a:xfrm>
                    <a:off x="559044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58" name=""/>
                  <p:cNvSpPr txBox="1"/>
                  <p:nvPr/>
                </p:nvSpPr>
                <p:spPr>
                  <a:xfrm>
                    <a:off x="643140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timbre</a:t>
                    </a:r>
                    <a:endParaRPr b="0" lang="en-US" sz="3400" strike="noStrike" u="none">
                      <a:solidFill>
                        <a:srgbClr val="000000"/>
                      </a:solidFill>
                      <a:uFillTx/>
                      <a:latin typeface="Arial"/>
                    </a:endParaRPr>
                  </a:p>
                </p:txBody>
              </p:sp>
            </p:grpSp>
            <p:grpSp>
              <p:nvGrpSpPr>
                <p:cNvPr id="559" name=""/>
                <p:cNvGrpSpPr/>
                <p:nvPr/>
              </p:nvGrpSpPr>
              <p:grpSpPr>
                <a:xfrm>
                  <a:off x="7367040" y="7586280"/>
                  <a:ext cx="9984960" cy="826920"/>
                  <a:chOff x="7367040" y="7586280"/>
                  <a:chExt cx="9984960" cy="826920"/>
                </a:xfrm>
              </p:grpSpPr>
              <p:sp>
                <p:nvSpPr>
                  <p:cNvPr id="560" name=""/>
                  <p:cNvSpPr/>
                  <p:nvPr/>
                </p:nvSpPr>
                <p:spPr>
                  <a:xfrm>
                    <a:off x="7367040" y="75862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61" name=""/>
                  <p:cNvSpPr txBox="1"/>
                  <p:nvPr/>
                </p:nvSpPr>
                <p:spPr>
                  <a:xfrm>
                    <a:off x="820800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loudness</a:t>
                    </a:r>
                    <a:endParaRPr b="0" lang="en-US" sz="3400" strike="noStrike" u="none">
                      <a:solidFill>
                        <a:srgbClr val="000000"/>
                      </a:solidFill>
                      <a:uFillTx/>
                      <a:latin typeface="Arial"/>
                    </a:endParaRPr>
                  </a:p>
                </p:txBody>
              </p:sp>
            </p:grpSp>
            <p:grpSp>
              <p:nvGrpSpPr>
                <p:cNvPr id="562" name=""/>
                <p:cNvGrpSpPr/>
                <p:nvPr/>
              </p:nvGrpSpPr>
              <p:grpSpPr>
                <a:xfrm>
                  <a:off x="9137160" y="7586280"/>
                  <a:ext cx="10108080" cy="826920"/>
                  <a:chOff x="9137160" y="7586280"/>
                  <a:chExt cx="10108080" cy="826920"/>
                </a:xfrm>
              </p:grpSpPr>
              <p:sp>
                <p:nvSpPr>
                  <p:cNvPr id="563" name=""/>
                  <p:cNvSpPr/>
                  <p:nvPr/>
                </p:nvSpPr>
                <p:spPr>
                  <a:xfrm>
                    <a:off x="9137160" y="7586280"/>
                    <a:ext cx="1928520" cy="510480"/>
                  </a:xfrm>
                  <a:custGeom>
                    <a:avLst/>
                    <a:gdLst/>
                    <a:ahLst/>
                    <a:rect l="0" t="0" r="r" b="b"/>
                    <a:pathLst>
                      <a:path w="5357" h="1418">
                        <a:moveTo>
                          <a:pt x="0" y="0"/>
                        </a:moveTo>
                        <a:lnTo>
                          <a:pt x="5357" y="0"/>
                        </a:lnTo>
                        <a:lnTo>
                          <a:pt x="5357" y="1418"/>
                        </a:lnTo>
                        <a:lnTo>
                          <a:pt x="0" y="1418"/>
                        </a:lnTo>
                        <a:lnTo>
                          <a:pt x="0" y="0"/>
                        </a:lnTo>
                        <a:close/>
                      </a:path>
                    </a:pathLst>
                  </a:custGeom>
                  <a:solidFill>
                    <a:srgbClr val="cce3b9">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64" name=""/>
                  <p:cNvSpPr txBox="1"/>
                  <p:nvPr/>
                </p:nvSpPr>
                <p:spPr>
                  <a:xfrm>
                    <a:off x="10101240" y="784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location</a:t>
                    </a:r>
                    <a:endParaRPr b="0" lang="en-US" sz="3400" strike="noStrike" u="none">
                      <a:solidFill>
                        <a:srgbClr val="000000"/>
                      </a:solidFill>
                      <a:uFillTx/>
                      <a:latin typeface="Arial"/>
                    </a:endParaRPr>
                  </a:p>
                </p:txBody>
              </p:sp>
            </p:grpSp>
          </p:grpSp>
        </p:grpSp>
        <p:grpSp>
          <p:nvGrpSpPr>
            <p:cNvPr id="565" name=""/>
            <p:cNvGrpSpPr/>
            <p:nvPr/>
          </p:nvGrpSpPr>
          <p:grpSpPr>
            <a:xfrm>
              <a:off x="1081440" y="6181920"/>
              <a:ext cx="19244160" cy="1343160"/>
              <a:chOff x="1081440" y="6181920"/>
              <a:chExt cx="19244160" cy="1343160"/>
            </a:xfrm>
          </p:grpSpPr>
          <p:grpSp>
            <p:nvGrpSpPr>
              <p:cNvPr id="566" name=""/>
              <p:cNvGrpSpPr/>
              <p:nvPr/>
            </p:nvGrpSpPr>
            <p:grpSpPr>
              <a:xfrm>
                <a:off x="1081440" y="6181920"/>
                <a:ext cx="19244160" cy="883440"/>
                <a:chOff x="1081440" y="6181920"/>
                <a:chExt cx="19244160" cy="883440"/>
              </a:xfrm>
            </p:grpSpPr>
            <p:grpSp>
              <p:nvGrpSpPr>
                <p:cNvPr id="567" name=""/>
                <p:cNvGrpSpPr/>
                <p:nvPr/>
              </p:nvGrpSpPr>
              <p:grpSpPr>
                <a:xfrm>
                  <a:off x="2903400" y="6181920"/>
                  <a:ext cx="9983880" cy="867600"/>
                  <a:chOff x="2903400" y="6181920"/>
                  <a:chExt cx="9983880" cy="867600"/>
                </a:xfrm>
              </p:grpSpPr>
              <p:sp>
                <p:nvSpPr>
                  <p:cNvPr id="568" name=""/>
                  <p:cNvSpPr/>
                  <p:nvPr/>
                </p:nvSpPr>
                <p:spPr>
                  <a:xfrm>
                    <a:off x="2903400" y="618192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69" name=""/>
                  <p:cNvSpPr txBox="1"/>
                  <p:nvPr/>
                </p:nvSpPr>
                <p:spPr>
                  <a:xfrm>
                    <a:off x="3743280" y="647748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segments</a:t>
                    </a:r>
                    <a:endParaRPr b="0" lang="en-US" sz="3400" strike="noStrike" u="none">
                      <a:solidFill>
                        <a:srgbClr val="000000"/>
                      </a:solidFill>
                      <a:uFillTx/>
                      <a:latin typeface="Arial"/>
                    </a:endParaRPr>
                  </a:p>
                </p:txBody>
              </p:sp>
            </p:grpSp>
            <p:grpSp>
              <p:nvGrpSpPr>
                <p:cNvPr id="570" name=""/>
                <p:cNvGrpSpPr/>
                <p:nvPr/>
              </p:nvGrpSpPr>
              <p:grpSpPr>
                <a:xfrm>
                  <a:off x="6770880" y="6195240"/>
                  <a:ext cx="9985320" cy="867960"/>
                  <a:chOff x="6770880" y="6195240"/>
                  <a:chExt cx="9985320" cy="867960"/>
                </a:xfrm>
              </p:grpSpPr>
              <p:sp>
                <p:nvSpPr>
                  <p:cNvPr id="571" name=""/>
                  <p:cNvSpPr/>
                  <p:nvPr/>
                </p:nvSpPr>
                <p:spPr>
                  <a:xfrm>
                    <a:off x="6770880" y="619524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72" name=""/>
                  <p:cNvSpPr txBox="1"/>
                  <p:nvPr/>
                </p:nvSpPr>
                <p:spPr>
                  <a:xfrm>
                    <a:off x="761220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chords</a:t>
                    </a:r>
                    <a:endParaRPr b="0" lang="en-US" sz="3400" strike="noStrike" u="none">
                      <a:solidFill>
                        <a:srgbClr val="000000"/>
                      </a:solidFill>
                      <a:uFillTx/>
                      <a:latin typeface="Arial"/>
                    </a:endParaRPr>
                  </a:p>
                </p:txBody>
              </p:sp>
            </p:grpSp>
            <p:grpSp>
              <p:nvGrpSpPr>
                <p:cNvPr id="573" name=""/>
                <p:cNvGrpSpPr/>
                <p:nvPr/>
              </p:nvGrpSpPr>
              <p:grpSpPr>
                <a:xfrm>
                  <a:off x="8561520" y="6197760"/>
                  <a:ext cx="9984960" cy="867600"/>
                  <a:chOff x="8561520" y="6197760"/>
                  <a:chExt cx="9984960" cy="867600"/>
                </a:xfrm>
              </p:grpSpPr>
              <p:sp>
                <p:nvSpPr>
                  <p:cNvPr id="574" name=""/>
                  <p:cNvSpPr/>
                  <p:nvPr/>
                </p:nvSpPr>
                <p:spPr>
                  <a:xfrm>
                    <a:off x="856152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75" name=""/>
                  <p:cNvSpPr txBox="1"/>
                  <p:nvPr/>
                </p:nvSpPr>
                <p:spPr>
                  <a:xfrm>
                    <a:off x="940248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dynamics</a:t>
                    </a:r>
                    <a:endParaRPr b="0" lang="en-US" sz="3400" strike="noStrike" u="none">
                      <a:solidFill>
                        <a:srgbClr val="000000"/>
                      </a:solidFill>
                      <a:uFillTx/>
                      <a:latin typeface="Arial"/>
                    </a:endParaRPr>
                  </a:p>
                </p:txBody>
              </p:sp>
            </p:grpSp>
            <p:grpSp>
              <p:nvGrpSpPr>
                <p:cNvPr id="576" name=""/>
                <p:cNvGrpSpPr/>
                <p:nvPr/>
              </p:nvGrpSpPr>
              <p:grpSpPr>
                <a:xfrm>
                  <a:off x="10340640" y="6197760"/>
                  <a:ext cx="9984960" cy="867600"/>
                  <a:chOff x="10340640" y="6197760"/>
                  <a:chExt cx="9984960" cy="867600"/>
                </a:xfrm>
              </p:grpSpPr>
              <p:sp>
                <p:nvSpPr>
                  <p:cNvPr id="577" name=""/>
                  <p:cNvSpPr/>
                  <p:nvPr/>
                </p:nvSpPr>
                <p:spPr>
                  <a:xfrm>
                    <a:off x="1034064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78" name=""/>
                  <p:cNvSpPr txBox="1"/>
                  <p:nvPr/>
                </p:nvSpPr>
                <p:spPr>
                  <a:xfrm>
                    <a:off x="1118160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pulse</a:t>
                    </a:r>
                    <a:endParaRPr b="0" lang="en-US" sz="3400" strike="noStrike" u="none">
                      <a:solidFill>
                        <a:srgbClr val="000000"/>
                      </a:solidFill>
                      <a:uFillTx/>
                      <a:latin typeface="Arial"/>
                    </a:endParaRPr>
                  </a:p>
                </p:txBody>
              </p:sp>
            </p:grpSp>
            <p:grpSp>
              <p:nvGrpSpPr>
                <p:cNvPr id="579" name=""/>
                <p:cNvGrpSpPr/>
                <p:nvPr/>
              </p:nvGrpSpPr>
              <p:grpSpPr>
                <a:xfrm>
                  <a:off x="1081440" y="6188400"/>
                  <a:ext cx="9983880" cy="867960"/>
                  <a:chOff x="1081440" y="6188400"/>
                  <a:chExt cx="9983880" cy="867960"/>
                </a:xfrm>
              </p:grpSpPr>
              <p:sp>
                <p:nvSpPr>
                  <p:cNvPr id="580" name=""/>
                  <p:cNvSpPr/>
                  <p:nvPr/>
                </p:nvSpPr>
                <p:spPr>
                  <a:xfrm>
                    <a:off x="1081440" y="618840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81" name=""/>
                  <p:cNvSpPr txBox="1"/>
                  <p:nvPr/>
                </p:nvSpPr>
                <p:spPr>
                  <a:xfrm>
                    <a:off x="1921320" y="648432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streams</a:t>
                    </a:r>
                    <a:endParaRPr b="0" lang="en-US" sz="3400" strike="noStrike" u="none">
                      <a:solidFill>
                        <a:srgbClr val="000000"/>
                      </a:solidFill>
                      <a:uFillTx/>
                      <a:latin typeface="Arial"/>
                    </a:endParaRPr>
                  </a:p>
                </p:txBody>
              </p:sp>
            </p:grpSp>
            <p:grpSp>
              <p:nvGrpSpPr>
                <p:cNvPr id="582" name=""/>
                <p:cNvGrpSpPr/>
                <p:nvPr/>
              </p:nvGrpSpPr>
              <p:grpSpPr>
                <a:xfrm>
                  <a:off x="4707360" y="6195240"/>
                  <a:ext cx="10119600" cy="867960"/>
                  <a:chOff x="4707360" y="6195240"/>
                  <a:chExt cx="10119600" cy="867960"/>
                </a:xfrm>
              </p:grpSpPr>
              <p:sp>
                <p:nvSpPr>
                  <p:cNvPr id="583" name=""/>
                  <p:cNvSpPr/>
                  <p:nvPr/>
                </p:nvSpPr>
                <p:spPr>
                  <a:xfrm>
                    <a:off x="4707360" y="6195240"/>
                    <a:ext cx="1951200" cy="591840"/>
                  </a:xfrm>
                  <a:custGeom>
                    <a:avLst/>
                    <a:gdLst/>
                    <a:ahLst/>
                    <a:rect l="0" t="0" r="r" b="b"/>
                    <a:pathLst>
                      <a:path w="5420" h="1644">
                        <a:moveTo>
                          <a:pt x="0" y="0"/>
                        </a:moveTo>
                        <a:lnTo>
                          <a:pt x="5420" y="0"/>
                        </a:lnTo>
                        <a:lnTo>
                          <a:pt x="5420" y="1644"/>
                        </a:lnTo>
                        <a:lnTo>
                          <a:pt x="0" y="1644"/>
                        </a:lnTo>
                        <a:lnTo>
                          <a:pt x="0" y="0"/>
                        </a:lnTo>
                        <a:close/>
                      </a:path>
                    </a:pathLst>
                  </a:custGeom>
                  <a:solidFill>
                    <a:srgbClr val="e3d5b7">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84" name=""/>
                  <p:cNvSpPr txBox="1"/>
                  <p:nvPr/>
                </p:nvSpPr>
                <p:spPr>
                  <a:xfrm>
                    <a:off x="568296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dissonance</a:t>
                    </a:r>
                    <a:endParaRPr b="0" lang="en-US" sz="3400" strike="noStrike" u="none">
                      <a:solidFill>
                        <a:srgbClr val="000000"/>
                      </a:solidFill>
                      <a:uFillTx/>
                      <a:latin typeface="Arial"/>
                    </a:endParaRPr>
                  </a:p>
                </p:txBody>
              </p:sp>
            </p:grpSp>
          </p:grpSp>
          <p:sp>
            <p:nvSpPr>
              <p:cNvPr id="585" name=""/>
              <p:cNvSpPr/>
              <p:nvPr/>
            </p:nvSpPr>
            <p:spPr>
              <a:xfrm flipV="1">
                <a:off x="6549840" y="687492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586" name=""/>
            <p:cNvGrpSpPr/>
            <p:nvPr/>
          </p:nvGrpSpPr>
          <p:grpSpPr>
            <a:xfrm>
              <a:off x="2140200" y="4876920"/>
              <a:ext cx="17124120" cy="1255320"/>
              <a:chOff x="2140200" y="4876920"/>
              <a:chExt cx="17124120" cy="1255320"/>
            </a:xfrm>
          </p:grpSpPr>
          <p:grpSp>
            <p:nvGrpSpPr>
              <p:cNvPr id="587" name=""/>
              <p:cNvGrpSpPr/>
              <p:nvPr/>
            </p:nvGrpSpPr>
            <p:grpSpPr>
              <a:xfrm>
                <a:off x="2140200" y="4876920"/>
                <a:ext cx="17124120" cy="826920"/>
                <a:chOff x="2140200" y="4876920"/>
                <a:chExt cx="17124120" cy="826920"/>
              </a:xfrm>
            </p:grpSpPr>
            <p:grpSp>
              <p:nvGrpSpPr>
                <p:cNvPr id="588" name=""/>
                <p:cNvGrpSpPr/>
                <p:nvPr/>
              </p:nvGrpSpPr>
              <p:grpSpPr>
                <a:xfrm>
                  <a:off x="2140200" y="4876920"/>
                  <a:ext cx="9985320" cy="826920"/>
                  <a:chOff x="2140200" y="4876920"/>
                  <a:chExt cx="9985320" cy="826920"/>
                </a:xfrm>
              </p:grpSpPr>
              <p:sp>
                <p:nvSpPr>
                  <p:cNvPr id="589" name=""/>
                  <p:cNvSpPr/>
                  <p:nvPr/>
                </p:nvSpPr>
                <p:spPr>
                  <a:xfrm>
                    <a:off x="214020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90" name=""/>
                  <p:cNvSpPr txBox="1"/>
                  <p:nvPr/>
                </p:nvSpPr>
                <p:spPr>
                  <a:xfrm>
                    <a:off x="29815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melody</a:t>
                    </a:r>
                    <a:endParaRPr b="0" lang="en-US" sz="3400" strike="noStrike" u="none">
                      <a:solidFill>
                        <a:srgbClr val="000000"/>
                      </a:solidFill>
                      <a:uFillTx/>
                      <a:latin typeface="Arial"/>
                    </a:endParaRPr>
                  </a:p>
                </p:txBody>
              </p:sp>
            </p:grpSp>
            <p:grpSp>
              <p:nvGrpSpPr>
                <p:cNvPr id="591" name=""/>
                <p:cNvGrpSpPr/>
                <p:nvPr/>
              </p:nvGrpSpPr>
              <p:grpSpPr>
                <a:xfrm>
                  <a:off x="3917160" y="4876920"/>
                  <a:ext cx="9983880" cy="826920"/>
                  <a:chOff x="3917160" y="4876920"/>
                  <a:chExt cx="9983880" cy="826920"/>
                </a:xfrm>
              </p:grpSpPr>
              <p:sp>
                <p:nvSpPr>
                  <p:cNvPr id="592" name=""/>
                  <p:cNvSpPr/>
                  <p:nvPr/>
                </p:nvSpPr>
                <p:spPr>
                  <a:xfrm>
                    <a:off x="3917160" y="487692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e3acba">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93" name=""/>
                  <p:cNvSpPr txBox="1"/>
                  <p:nvPr/>
                </p:nvSpPr>
                <p:spPr>
                  <a:xfrm>
                    <a:off x="475704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harmony</a:t>
                    </a:r>
                    <a:endParaRPr b="0" lang="en-US" sz="3400" strike="noStrike" u="none">
                      <a:solidFill>
                        <a:srgbClr val="000000"/>
                      </a:solidFill>
                      <a:uFillTx/>
                      <a:latin typeface="Arial"/>
                    </a:endParaRPr>
                  </a:p>
                </p:txBody>
              </p:sp>
            </p:grpSp>
            <p:grpSp>
              <p:nvGrpSpPr>
                <p:cNvPr id="594" name=""/>
                <p:cNvGrpSpPr/>
                <p:nvPr/>
              </p:nvGrpSpPr>
              <p:grpSpPr>
                <a:xfrm>
                  <a:off x="5691960" y="4876920"/>
                  <a:ext cx="9984960" cy="826920"/>
                  <a:chOff x="5691960" y="4876920"/>
                  <a:chExt cx="9984960" cy="826920"/>
                </a:xfrm>
              </p:grpSpPr>
              <p:sp>
                <p:nvSpPr>
                  <p:cNvPr id="595" name=""/>
                  <p:cNvSpPr/>
                  <p:nvPr/>
                </p:nvSpPr>
                <p:spPr>
                  <a:xfrm>
                    <a:off x="569196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96" name=""/>
                  <p:cNvSpPr txBox="1"/>
                  <p:nvPr/>
                </p:nvSpPr>
                <p:spPr>
                  <a:xfrm>
                    <a:off x="65329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tonality</a:t>
                    </a:r>
                    <a:endParaRPr b="0" lang="en-US" sz="3400" strike="noStrike" u="none">
                      <a:solidFill>
                        <a:srgbClr val="000000"/>
                      </a:solidFill>
                      <a:uFillTx/>
                      <a:latin typeface="Arial"/>
                    </a:endParaRPr>
                  </a:p>
                </p:txBody>
              </p:sp>
            </p:grpSp>
            <p:grpSp>
              <p:nvGrpSpPr>
                <p:cNvPr id="597" name=""/>
                <p:cNvGrpSpPr/>
                <p:nvPr/>
              </p:nvGrpSpPr>
              <p:grpSpPr>
                <a:xfrm>
                  <a:off x="9279360" y="4876920"/>
                  <a:ext cx="9984960" cy="826920"/>
                  <a:chOff x="9279360" y="4876920"/>
                  <a:chExt cx="9984960" cy="826920"/>
                </a:xfrm>
              </p:grpSpPr>
              <p:sp>
                <p:nvSpPr>
                  <p:cNvPr id="598" name=""/>
                  <p:cNvSpPr/>
                  <p:nvPr/>
                </p:nvSpPr>
                <p:spPr>
                  <a:xfrm>
                    <a:off x="927936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599" name=""/>
                  <p:cNvSpPr txBox="1"/>
                  <p:nvPr/>
                </p:nvSpPr>
                <p:spPr>
                  <a:xfrm>
                    <a:off x="1012032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meter</a:t>
                    </a:r>
                    <a:endParaRPr b="0" lang="en-US" sz="3400" strike="noStrike" u="none">
                      <a:solidFill>
                        <a:srgbClr val="000000"/>
                      </a:solidFill>
                      <a:uFillTx/>
                      <a:latin typeface="Arial"/>
                    </a:endParaRPr>
                  </a:p>
                </p:txBody>
              </p:sp>
            </p:grpSp>
            <p:grpSp>
              <p:nvGrpSpPr>
                <p:cNvPr id="600" name=""/>
                <p:cNvGrpSpPr/>
                <p:nvPr/>
              </p:nvGrpSpPr>
              <p:grpSpPr>
                <a:xfrm>
                  <a:off x="7491240" y="4876920"/>
                  <a:ext cx="9984960" cy="826920"/>
                  <a:chOff x="7491240" y="4876920"/>
                  <a:chExt cx="9984960" cy="826920"/>
                </a:xfrm>
              </p:grpSpPr>
              <p:sp>
                <p:nvSpPr>
                  <p:cNvPr id="601" name=""/>
                  <p:cNvSpPr/>
                  <p:nvPr/>
                </p:nvSpPr>
                <p:spPr>
                  <a:xfrm>
                    <a:off x="7491240" y="487692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02" name=""/>
                  <p:cNvSpPr txBox="1"/>
                  <p:nvPr/>
                </p:nvSpPr>
                <p:spPr>
                  <a:xfrm>
                    <a:off x="8332200" y="5131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scale</a:t>
                    </a:r>
                    <a:endParaRPr b="0" lang="en-US" sz="3400" strike="noStrike" u="none">
                      <a:solidFill>
                        <a:srgbClr val="000000"/>
                      </a:solidFill>
                      <a:uFillTx/>
                      <a:latin typeface="Arial"/>
                    </a:endParaRPr>
                  </a:p>
                </p:txBody>
              </p:sp>
            </p:grpSp>
          </p:grpSp>
          <p:sp>
            <p:nvSpPr>
              <p:cNvPr id="603" name=""/>
              <p:cNvSpPr/>
              <p:nvPr/>
            </p:nvSpPr>
            <p:spPr>
              <a:xfrm flipV="1">
                <a:off x="6549840" y="54820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604" name=""/>
            <p:cNvGrpSpPr/>
            <p:nvPr/>
          </p:nvGrpSpPr>
          <p:grpSpPr>
            <a:xfrm>
              <a:off x="2641680" y="3556080"/>
              <a:ext cx="15716160" cy="1245960"/>
              <a:chOff x="2641680" y="3556080"/>
              <a:chExt cx="15716160" cy="1245960"/>
            </a:xfrm>
          </p:grpSpPr>
          <p:grpSp>
            <p:nvGrpSpPr>
              <p:cNvPr id="605" name=""/>
              <p:cNvGrpSpPr/>
              <p:nvPr/>
            </p:nvGrpSpPr>
            <p:grpSpPr>
              <a:xfrm>
                <a:off x="2641680" y="3556080"/>
                <a:ext cx="15716160" cy="840600"/>
                <a:chOff x="2641680" y="3556080"/>
                <a:chExt cx="15716160" cy="840600"/>
              </a:xfrm>
            </p:grpSpPr>
            <p:grpSp>
              <p:nvGrpSpPr>
                <p:cNvPr id="606" name=""/>
                <p:cNvGrpSpPr/>
                <p:nvPr/>
              </p:nvGrpSpPr>
              <p:grpSpPr>
                <a:xfrm>
                  <a:off x="6195240" y="3556080"/>
                  <a:ext cx="9985320" cy="826920"/>
                  <a:chOff x="6195240" y="3556080"/>
                  <a:chExt cx="9985320" cy="826920"/>
                </a:xfrm>
              </p:grpSpPr>
              <p:sp>
                <p:nvSpPr>
                  <p:cNvPr id="607" name=""/>
                  <p:cNvSpPr/>
                  <p:nvPr/>
                </p:nvSpPr>
                <p:spPr>
                  <a:xfrm>
                    <a:off x="6195240" y="3556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08" name=""/>
                  <p:cNvSpPr txBox="1"/>
                  <p:nvPr/>
                </p:nvSpPr>
                <p:spPr>
                  <a:xfrm>
                    <a:off x="7036560" y="38109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similarity</a:t>
                    </a:r>
                    <a:endParaRPr b="0" lang="en-US" sz="3400" strike="noStrike" u="none">
                      <a:solidFill>
                        <a:srgbClr val="000000"/>
                      </a:solidFill>
                      <a:uFillTx/>
                      <a:latin typeface="Arial"/>
                    </a:endParaRPr>
                  </a:p>
                </p:txBody>
              </p:sp>
            </p:grpSp>
            <p:grpSp>
              <p:nvGrpSpPr>
                <p:cNvPr id="609" name=""/>
                <p:cNvGrpSpPr/>
                <p:nvPr/>
              </p:nvGrpSpPr>
              <p:grpSpPr>
                <a:xfrm>
                  <a:off x="2641680" y="3556080"/>
                  <a:ext cx="9984960" cy="826920"/>
                  <a:chOff x="2641680" y="3556080"/>
                  <a:chExt cx="9984960" cy="826920"/>
                </a:xfrm>
              </p:grpSpPr>
              <p:sp>
                <p:nvSpPr>
                  <p:cNvPr id="610" name=""/>
                  <p:cNvSpPr/>
                  <p:nvPr/>
                </p:nvSpPr>
                <p:spPr>
                  <a:xfrm>
                    <a:off x="2641680" y="3556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11" name=""/>
                  <p:cNvSpPr txBox="1"/>
                  <p:nvPr/>
                </p:nvSpPr>
                <p:spPr>
                  <a:xfrm>
                    <a:off x="3482640" y="38109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form</a:t>
                    </a:r>
                    <a:endParaRPr b="0" lang="en-US" sz="3400" strike="noStrike" u="none">
                      <a:solidFill>
                        <a:srgbClr val="000000"/>
                      </a:solidFill>
                      <a:uFillTx/>
                      <a:latin typeface="Arial"/>
                    </a:endParaRPr>
                  </a:p>
                </p:txBody>
              </p:sp>
            </p:grpSp>
            <p:grpSp>
              <p:nvGrpSpPr>
                <p:cNvPr id="612" name=""/>
                <p:cNvGrpSpPr/>
                <p:nvPr/>
              </p:nvGrpSpPr>
              <p:grpSpPr>
                <a:xfrm>
                  <a:off x="4420800" y="3556080"/>
                  <a:ext cx="9984960" cy="826920"/>
                  <a:chOff x="4420800" y="3556080"/>
                  <a:chExt cx="9984960" cy="826920"/>
                </a:xfrm>
              </p:grpSpPr>
              <p:sp>
                <p:nvSpPr>
                  <p:cNvPr id="613" name=""/>
                  <p:cNvSpPr/>
                  <p:nvPr/>
                </p:nvSpPr>
                <p:spPr>
                  <a:xfrm>
                    <a:off x="4420800" y="3556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14" name=""/>
                  <p:cNvSpPr txBox="1"/>
                  <p:nvPr/>
                </p:nvSpPr>
                <p:spPr>
                  <a:xfrm>
                    <a:off x="5261760" y="38109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tension</a:t>
                    </a:r>
                    <a:endParaRPr b="0" lang="en-US" sz="3400" strike="noStrike" u="none">
                      <a:solidFill>
                        <a:srgbClr val="000000"/>
                      </a:solidFill>
                      <a:uFillTx/>
                      <a:latin typeface="Arial"/>
                    </a:endParaRPr>
                  </a:p>
                </p:txBody>
              </p:sp>
            </p:grpSp>
            <p:grpSp>
              <p:nvGrpSpPr>
                <p:cNvPr id="615" name=""/>
                <p:cNvGrpSpPr/>
                <p:nvPr/>
              </p:nvGrpSpPr>
              <p:grpSpPr>
                <a:xfrm>
                  <a:off x="7967880" y="3569400"/>
                  <a:ext cx="10389960" cy="827280"/>
                  <a:chOff x="7967880" y="3569400"/>
                  <a:chExt cx="10389960" cy="827280"/>
                </a:xfrm>
              </p:grpSpPr>
              <p:sp>
                <p:nvSpPr>
                  <p:cNvPr id="616" name=""/>
                  <p:cNvSpPr/>
                  <p:nvPr/>
                </p:nvSpPr>
                <p:spPr>
                  <a:xfrm>
                    <a:off x="7967880" y="3569400"/>
                    <a:ext cx="2493000" cy="510480"/>
                  </a:xfrm>
                  <a:custGeom>
                    <a:avLst/>
                    <a:gdLst/>
                    <a:ahLst/>
                    <a:rect l="0" t="0" r="r" b="b"/>
                    <a:pathLst>
                      <a:path w="6925" h="1418">
                        <a:moveTo>
                          <a:pt x="0" y="0"/>
                        </a:moveTo>
                        <a:lnTo>
                          <a:pt x="6925" y="0"/>
                        </a:lnTo>
                        <a:lnTo>
                          <a:pt x="6925" y="1418"/>
                        </a:lnTo>
                        <a:lnTo>
                          <a:pt x="0" y="1418"/>
                        </a:lnTo>
                        <a:lnTo>
                          <a:pt x="0" y="0"/>
                        </a:lnTo>
                        <a:close/>
                      </a:path>
                    </a:pathLst>
                  </a:custGeom>
                  <a:solidFill>
                    <a:srgbClr val="cca5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17" name=""/>
                  <p:cNvSpPr txBox="1"/>
                  <p:nvPr/>
                </p:nvSpPr>
                <p:spPr>
                  <a:xfrm>
                    <a:off x="9213840" y="382464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interpretation</a:t>
                    </a:r>
                    <a:endParaRPr b="0" lang="en-US" sz="3400" strike="noStrike" u="none">
                      <a:solidFill>
                        <a:srgbClr val="000000"/>
                      </a:solidFill>
                      <a:uFillTx/>
                      <a:latin typeface="Arial"/>
                    </a:endParaRPr>
                  </a:p>
                </p:txBody>
              </p:sp>
            </p:grpSp>
          </p:grpSp>
          <p:sp>
            <p:nvSpPr>
              <p:cNvPr id="618" name=""/>
              <p:cNvSpPr/>
              <p:nvPr/>
            </p:nvSpPr>
            <p:spPr>
              <a:xfrm flipV="1">
                <a:off x="6549840" y="41518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619" name=""/>
            <p:cNvGrpSpPr/>
            <p:nvPr/>
          </p:nvGrpSpPr>
          <p:grpSpPr>
            <a:xfrm>
              <a:off x="3797640" y="2248920"/>
              <a:ext cx="13784760" cy="1223280"/>
              <a:chOff x="3797640" y="2248920"/>
              <a:chExt cx="13784760" cy="1223280"/>
            </a:xfrm>
          </p:grpSpPr>
          <p:sp>
            <p:nvSpPr>
              <p:cNvPr id="620" name=""/>
              <p:cNvSpPr/>
              <p:nvPr/>
            </p:nvSpPr>
            <p:spPr>
              <a:xfrm flipV="1">
                <a:off x="6549840" y="282204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621" name=""/>
              <p:cNvGrpSpPr/>
              <p:nvPr/>
            </p:nvGrpSpPr>
            <p:grpSpPr>
              <a:xfrm>
                <a:off x="5822640" y="2251080"/>
                <a:ext cx="9983880" cy="826920"/>
                <a:chOff x="5822640" y="2251080"/>
                <a:chExt cx="9983880" cy="826920"/>
              </a:xfrm>
            </p:grpSpPr>
            <p:sp>
              <p:nvSpPr>
                <p:cNvPr id="622" name=""/>
                <p:cNvSpPr/>
                <p:nvPr/>
              </p:nvSpPr>
              <p:spPr>
                <a:xfrm>
                  <a:off x="5822640" y="225108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bcbc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23" name=""/>
                <p:cNvSpPr txBox="1"/>
                <p:nvPr/>
              </p:nvSpPr>
              <p:spPr>
                <a:xfrm>
                  <a:off x="666252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style</a:t>
                  </a:r>
                  <a:endParaRPr b="0" lang="en-US" sz="3400" strike="noStrike" u="none">
                    <a:solidFill>
                      <a:srgbClr val="000000"/>
                    </a:solidFill>
                    <a:uFillTx/>
                    <a:latin typeface="Arial"/>
                  </a:endParaRPr>
                </a:p>
              </p:txBody>
            </p:sp>
          </p:grpSp>
          <p:grpSp>
            <p:nvGrpSpPr>
              <p:cNvPr id="624" name=""/>
              <p:cNvGrpSpPr/>
              <p:nvPr/>
            </p:nvGrpSpPr>
            <p:grpSpPr>
              <a:xfrm>
                <a:off x="7597440" y="2251080"/>
                <a:ext cx="9984960" cy="826920"/>
                <a:chOff x="7597440" y="2251080"/>
                <a:chExt cx="9984960" cy="826920"/>
              </a:xfrm>
            </p:grpSpPr>
            <p:sp>
              <p:nvSpPr>
                <p:cNvPr id="625" name=""/>
                <p:cNvSpPr/>
                <p:nvPr/>
              </p:nvSpPr>
              <p:spPr>
                <a:xfrm>
                  <a:off x="7597440" y="2251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bcbc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26" name=""/>
                <p:cNvSpPr txBox="1"/>
                <p:nvPr/>
              </p:nvSpPr>
              <p:spPr>
                <a:xfrm>
                  <a:off x="843840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emotions</a:t>
                  </a:r>
                  <a:endParaRPr b="0" lang="en-US" sz="3400" strike="noStrike" u="none">
                    <a:solidFill>
                      <a:srgbClr val="000000"/>
                    </a:solidFill>
                    <a:uFillTx/>
                    <a:latin typeface="Arial"/>
                  </a:endParaRPr>
                </a:p>
              </p:txBody>
            </p:sp>
          </p:grpSp>
          <p:grpSp>
            <p:nvGrpSpPr>
              <p:cNvPr id="627" name=""/>
              <p:cNvGrpSpPr/>
              <p:nvPr/>
            </p:nvGrpSpPr>
            <p:grpSpPr>
              <a:xfrm>
                <a:off x="3797640" y="2248920"/>
                <a:ext cx="10119240" cy="826920"/>
                <a:chOff x="3797640" y="2248920"/>
                <a:chExt cx="10119240" cy="826920"/>
              </a:xfrm>
            </p:grpSpPr>
            <p:sp>
              <p:nvSpPr>
                <p:cNvPr id="628" name=""/>
                <p:cNvSpPr/>
                <p:nvPr/>
              </p:nvSpPr>
              <p:spPr>
                <a:xfrm>
                  <a:off x="3797640" y="2248920"/>
                  <a:ext cx="1951200" cy="510480"/>
                </a:xfrm>
                <a:custGeom>
                  <a:avLst/>
                  <a:gdLst/>
                  <a:ahLst/>
                  <a:rect l="0" t="0" r="r" b="b"/>
                  <a:pathLst>
                    <a:path w="5420" h="1418">
                      <a:moveTo>
                        <a:pt x="0" y="0"/>
                      </a:moveTo>
                      <a:lnTo>
                        <a:pt x="5420" y="0"/>
                      </a:lnTo>
                      <a:lnTo>
                        <a:pt x="5420" y="1418"/>
                      </a:lnTo>
                      <a:lnTo>
                        <a:pt x="0" y="1418"/>
                      </a:lnTo>
                      <a:lnTo>
                        <a:pt x="0" y="0"/>
                      </a:lnTo>
                      <a:close/>
                    </a:path>
                  </a:pathLst>
                </a:custGeom>
                <a:solidFill>
                  <a:srgbClr val="bcbce3">
                    <a:alpha val="20000"/>
                  </a:srgbClr>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29" name=""/>
                <p:cNvSpPr txBox="1"/>
                <p:nvPr/>
              </p:nvSpPr>
              <p:spPr>
                <a:xfrm>
                  <a:off x="4772880" y="2503800"/>
                  <a:ext cx="9144000" cy="572040"/>
                </a:xfrm>
                <a:prstGeom prst="rect">
                  <a:avLst/>
                </a:prstGeom>
                <a:noFill/>
                <a:ln w="0">
                  <a:noFill/>
                </a:ln>
              </p:spPr>
              <p:txBody>
                <a:bodyPr lIns="90000" rIns="90000" tIns="45000" bIns="45000" anchor="t">
                  <a:noAutofit/>
                </a:bodyPr>
                <a:p>
                  <a:pPr algn="ctr"/>
                  <a:r>
                    <a:rPr b="0" lang="en-US" sz="3400" strike="noStrike" u="none">
                      <a:solidFill>
                        <a:srgbClr val="c4c4c4"/>
                      </a:solidFill>
                      <a:uFillTx/>
                      <a:latin typeface="Times New Roman"/>
                      <a:ea typeface="Times New Roman"/>
                    </a:rPr>
                    <a:t>mood</a:t>
                  </a:r>
                  <a:endParaRPr b="0" lang="en-US" sz="3400" strike="noStrike" u="none">
                    <a:solidFill>
                      <a:srgbClr val="000000"/>
                    </a:solidFill>
                    <a:uFillTx/>
                    <a:latin typeface="Arial"/>
                  </a:endParaRPr>
                </a:p>
              </p:txBody>
            </p:sp>
          </p:grpSp>
        </p:grpSp>
      </p:grpSp>
      <p:grpSp>
        <p:nvGrpSpPr>
          <p:cNvPr id="630" name=""/>
          <p:cNvGrpSpPr/>
          <p:nvPr/>
        </p:nvGrpSpPr>
        <p:grpSpPr>
          <a:xfrm>
            <a:off x="2959920" y="3664080"/>
            <a:ext cx="9155160" cy="4379040"/>
            <a:chOff x="2959920" y="3664080"/>
            <a:chExt cx="9155160" cy="4379040"/>
          </a:xfrm>
        </p:grpSpPr>
        <p:sp>
          <p:nvSpPr>
            <p:cNvPr id="631" name=""/>
            <p:cNvSpPr txBox="1"/>
            <p:nvPr/>
          </p:nvSpPr>
          <p:spPr>
            <a:xfrm>
              <a:off x="2959920" y="747108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Times New Roman"/>
                  <a:ea typeface="Times New Roman"/>
                </a:rPr>
                <a:t>syntactic</a:t>
              </a:r>
              <a:endParaRPr b="0" lang="en-US" sz="3400" strike="noStrike" u="none">
                <a:solidFill>
                  <a:srgbClr val="000000"/>
                </a:solidFill>
                <a:uFillTx/>
                <a:latin typeface="Arial"/>
              </a:endParaRPr>
            </a:p>
          </p:txBody>
        </p:sp>
        <p:sp>
          <p:nvSpPr>
            <p:cNvPr id="632" name=""/>
            <p:cNvSpPr txBox="1"/>
            <p:nvPr/>
          </p:nvSpPr>
          <p:spPr>
            <a:xfrm>
              <a:off x="2971080" y="366408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Times New Roman"/>
                  <a:ea typeface="Times New Roman"/>
                </a:rPr>
                <a:t>semantic</a:t>
              </a:r>
              <a:endParaRPr b="0" lang="en-US" sz="3400" strike="noStrike" u="none">
                <a:solidFill>
                  <a:srgbClr val="000000"/>
                </a:solidFill>
                <a:uFillTx/>
                <a:latin typeface="Arial"/>
              </a:endParaRPr>
            </a:p>
          </p:txBody>
        </p:sp>
        <p:sp>
          <p:nvSpPr>
            <p:cNvPr id="633" name=""/>
            <p:cNvSpPr/>
            <p:nvPr/>
          </p:nvSpPr>
          <p:spPr>
            <a:xfrm flipV="1">
              <a:off x="2971080" y="3830760"/>
              <a:ext cx="0" cy="1884600"/>
            </a:xfrm>
            <a:prstGeom prst="line">
              <a:avLst/>
            </a:prstGeom>
            <a:ln w="50760">
              <a:solidFill>
                <a:srgbClr val="000000"/>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634" name=""/>
          <p:cNvGrpSpPr/>
          <p:nvPr/>
        </p:nvGrpSpPr>
        <p:grpSpPr>
          <a:xfrm>
            <a:off x="9991080" y="3840480"/>
            <a:ext cx="9144000" cy="3978360"/>
            <a:chOff x="9991080" y="3840480"/>
            <a:chExt cx="9144000" cy="3978360"/>
          </a:xfrm>
        </p:grpSpPr>
        <p:sp>
          <p:nvSpPr>
            <p:cNvPr id="635" name=""/>
            <p:cNvSpPr txBox="1"/>
            <p:nvPr/>
          </p:nvSpPr>
          <p:spPr>
            <a:xfrm>
              <a:off x="9991080" y="724680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Times New Roman"/>
                  <a:ea typeface="Times New Roman"/>
                </a:rPr>
                <a:t>structure</a:t>
              </a:r>
              <a:endParaRPr b="0" lang="en-US" sz="3400" strike="noStrike" u="none">
                <a:solidFill>
                  <a:srgbClr val="000000"/>
                </a:solidFill>
                <a:uFillTx/>
                <a:latin typeface="Arial"/>
              </a:endParaRPr>
            </a:p>
          </p:txBody>
        </p:sp>
        <p:sp>
          <p:nvSpPr>
            <p:cNvPr id="636" name=""/>
            <p:cNvSpPr txBox="1"/>
            <p:nvPr/>
          </p:nvSpPr>
          <p:spPr>
            <a:xfrm>
              <a:off x="9991080" y="384048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Times New Roman"/>
                  <a:ea typeface="Times New Roman"/>
                </a:rPr>
                <a:t>meaning</a:t>
              </a:r>
              <a:endParaRPr b="0" lang="en-US" sz="3400" strike="noStrike" u="none">
                <a:solidFill>
                  <a:srgbClr val="000000"/>
                </a:solidFill>
                <a:uFillTx/>
                <a:latin typeface="Arial"/>
              </a:endParaRPr>
            </a:p>
          </p:txBody>
        </p:sp>
        <p:sp>
          <p:nvSpPr>
            <p:cNvPr id="637" name=""/>
            <p:cNvSpPr/>
            <p:nvPr/>
          </p:nvSpPr>
          <p:spPr>
            <a:xfrm flipV="1">
              <a:off x="10000080" y="3956400"/>
              <a:ext cx="0" cy="1713240"/>
            </a:xfrm>
            <a:prstGeom prst="line">
              <a:avLst/>
            </a:prstGeom>
            <a:ln w="50760">
              <a:solidFill>
                <a:srgbClr val="000000"/>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sp>
        <p:nvSpPr>
          <p:cNvPr id="638" name=""/>
          <p:cNvSpPr txBox="1"/>
          <p:nvPr/>
        </p:nvSpPr>
        <p:spPr>
          <a:xfrm>
            <a:off x="1130760" y="10119960"/>
            <a:ext cx="663480" cy="201708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Signal</a:t>
            </a:r>
            <a:endParaRPr b="0" lang="en-US" sz="3400" strike="noStrike" u="none">
              <a:solidFill>
                <a:srgbClr val="000000"/>
              </a:solidFill>
              <a:uFillTx/>
              <a:latin typeface="Arial"/>
            </a:endParaRPr>
          </a:p>
        </p:txBody>
      </p:sp>
      <p:sp>
        <p:nvSpPr>
          <p:cNvPr id="639" name=""/>
          <p:cNvSpPr/>
          <p:nvPr/>
        </p:nvSpPr>
        <p:spPr>
          <a:xfrm>
            <a:off x="1406520" y="3094920"/>
            <a:ext cx="663840" cy="1846080"/>
          </a:xfrm>
          <a:custGeom>
            <a:avLst/>
            <a:gdLst/>
            <a:ahLst/>
            <a:rect l="0" t="0" r="r" b="b"/>
            <a:pathLst>
              <a:path w="1844" h="5128">
                <a:moveTo>
                  <a:pt x="0" y="5128"/>
                </a:moveTo>
                <a:lnTo>
                  <a:pt x="0" y="0"/>
                </a:lnTo>
                <a:lnTo>
                  <a:pt x="1844" y="0"/>
                </a:lnTo>
                <a:lnTo>
                  <a:pt x="1844" y="5128"/>
                </a:lnTo>
                <a:lnTo>
                  <a:pt x="0" y="5128"/>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640" name=""/>
          <p:cNvSpPr txBox="1"/>
          <p:nvPr/>
        </p:nvSpPr>
        <p:spPr>
          <a:xfrm>
            <a:off x="1406520" y="4940640"/>
            <a:ext cx="663480" cy="298044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Concepts</a:t>
            </a:r>
            <a:endParaRPr b="0" lang="en-US" sz="3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
          <p:cNvSpPr txBox="1"/>
          <p:nvPr/>
        </p:nvSpPr>
        <p:spPr>
          <a:xfrm>
            <a:off x="1270080" y="3225960"/>
            <a:ext cx="10464840" cy="3301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Why do we like </a:t>
            </a:r>
            <a:endParaRPr b="0" lang="en-US" sz="8000" strike="noStrike" u="none">
              <a:solidFill>
                <a:srgbClr val="000000"/>
              </a:solidFill>
              <a:uFillTx/>
              <a:latin typeface="Arial"/>
            </a:endParaRPr>
          </a:p>
          <a:p>
            <a:pPr algn="ctr"/>
            <a:r>
              <a:rPr b="0" lang="en-US" sz="8000" strike="noStrike" u="none">
                <a:solidFill>
                  <a:srgbClr val="000000"/>
                </a:solidFill>
                <a:uFillTx/>
                <a:latin typeface="Helvetica-Light"/>
                <a:ea typeface="Helvetica-Light"/>
              </a:rPr>
              <a:t>what we like</a:t>
            </a:r>
            <a:endParaRPr b="0" lang="en-US" sz="8000" strike="noStrike" u="none">
              <a:solidFill>
                <a:srgbClr val="000000"/>
              </a:solidFill>
              <a:uFillTx/>
              <a:latin typeface="Arial"/>
            </a:endParaRPr>
          </a:p>
        </p:txBody>
      </p:sp>
      <p:sp>
        <p:nvSpPr>
          <p:cNvPr id="61" name=""/>
          <p:cNvSpPr txBox="1"/>
          <p:nvPr/>
        </p:nvSpPr>
        <p:spPr>
          <a:xfrm>
            <a:off x="1270080" y="5035680"/>
            <a:ext cx="10464840" cy="1130400"/>
          </a:xfrm>
          <a:prstGeom prst="rect">
            <a:avLst/>
          </a:prstGeom>
          <a:noFill/>
          <a:ln w="0">
            <a:noFill/>
          </a:ln>
        </p:spPr>
        <p:txBody>
          <a:bodyPr lIns="90000" rIns="90000" tIns="45000" bIns="45000" anchor="t">
            <a:normAutofit/>
          </a:bodyPr>
          <a:p>
            <a:r>
              <a:rPr b="0" lang="en-US" sz="3200" strike="noStrike" u="none">
                <a:solidFill>
                  <a:srgbClr val="000000"/>
                </a:solidFill>
                <a:uFillTx/>
                <a:latin typeface="Helvetica-Light"/>
                <a:ea typeface="Helvetica-Light"/>
              </a:rPr>
              <a:t>An Interdisciplinary Approach</a:t>
            </a:r>
            <a:endParaRPr b="0" lang="en-US" sz="3200" strike="noStrike" u="none">
              <a:solidFill>
                <a:srgbClr val="000000"/>
              </a:solidFill>
              <a:uFillTx/>
              <a:latin typeface="Arial"/>
            </a:endParaRPr>
          </a:p>
        </p:txBody>
      </p:sp>
      <p:sp>
        <p:nvSpPr>
          <p:cNvPr id="62" name=""/>
          <p:cNvSpPr txBox="1"/>
          <p:nvPr/>
        </p:nvSpPr>
        <p:spPr>
          <a:xfrm>
            <a:off x="4391640" y="800640"/>
            <a:ext cx="4221360" cy="213804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Global Sound/Polyphonic Timbre Significance</a:t>
            </a:r>
            <a:endParaRPr b="0" lang="en-US" sz="3600" strike="noStrike" u="none">
              <a:solidFill>
                <a:srgbClr val="000000"/>
              </a:solidFill>
              <a:uFillTx/>
              <a:latin typeface="Arial"/>
            </a:endParaRPr>
          </a:p>
        </p:txBody>
      </p:sp>
      <p:sp>
        <p:nvSpPr>
          <p:cNvPr id="63" name=""/>
          <p:cNvSpPr txBox="1"/>
          <p:nvPr/>
        </p:nvSpPr>
        <p:spPr>
          <a:xfrm>
            <a:off x="7122240" y="3148200"/>
            <a:ext cx="5308560" cy="3454560"/>
          </a:xfrm>
          <a:prstGeom prst="rect">
            <a:avLst/>
          </a:prstGeom>
          <a:noFill/>
          <a:ln w="0">
            <a:noFill/>
          </a:ln>
        </p:spPr>
        <p:txBody>
          <a:bodyPr lIns="90000" rIns="90000" tIns="45000" bIns="45000" anchor="t">
            <a:noAutofit/>
          </a:bodyPr>
          <a:p>
            <a:r>
              <a:rPr b="1" lang="en-US" sz="3600" strike="noStrike" u="none">
                <a:solidFill>
                  <a:srgbClr val="000000"/>
                </a:solidFill>
                <a:uFillTx/>
                <a:latin typeface="ArialMT"/>
                <a:ea typeface="ArialMT"/>
              </a:rPr>
              <a:t>Computational (</a:t>
            </a:r>
            <a:r>
              <a:rPr b="1" lang="en-US" sz="3600" strike="noStrike" u="none">
                <a:solidFill>
                  <a:srgbClr val="c82505"/>
                </a:solidFill>
                <a:uFillTx/>
                <a:latin typeface="ArialMT"/>
                <a:ea typeface="ArialMT"/>
              </a:rPr>
              <a:t>MFCC</a:t>
            </a:r>
            <a:r>
              <a:rPr b="1" lang="en-US" sz="3600" strike="noStrike" u="none">
                <a:solidFill>
                  <a:srgbClr val="000000"/>
                </a:solidFill>
                <a:uFillTx/>
                <a:latin typeface="ArialMT"/>
                <a:ea typeface="ArialMT"/>
              </a:rPr>
              <a:t>)</a:t>
            </a:r>
            <a:endParaRPr b="0" lang="en-US" sz="3600" strike="noStrike" u="none">
              <a:solidFill>
                <a:srgbClr val="000000"/>
              </a:solidFill>
              <a:uFillTx/>
              <a:latin typeface="Arial"/>
            </a:endParaRPr>
          </a:p>
          <a:p>
            <a:pPr marL="304920" indent="-304920">
              <a:spcAft>
                <a:spcPts val="6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genre(Tzanetakis et al.,2001, Aucouturier, 2006) , </a:t>
            </a:r>
            <a:endParaRPr b="0" lang="en-US" sz="24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mood, emotion (Liu et al., Yang &amp; Lee, Leman et al.)</a:t>
            </a:r>
            <a:endParaRPr b="0" lang="en-US" sz="24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semantics (Turnbull et al,2008, Slaney, 2002)</a:t>
            </a:r>
            <a:endParaRPr b="0" lang="en-US" sz="2400" strike="noStrike" u="none">
              <a:solidFill>
                <a:srgbClr val="000000"/>
              </a:solidFill>
              <a:uFillTx/>
              <a:latin typeface="Arial"/>
            </a:endParaRPr>
          </a:p>
        </p:txBody>
      </p:sp>
      <p:sp>
        <p:nvSpPr>
          <p:cNvPr id="64" name=""/>
          <p:cNvSpPr txBox="1"/>
          <p:nvPr/>
        </p:nvSpPr>
        <p:spPr>
          <a:xfrm>
            <a:off x="1130040" y="3141000"/>
            <a:ext cx="5473800" cy="4597560"/>
          </a:xfrm>
          <a:prstGeom prst="rect">
            <a:avLst/>
          </a:prstGeom>
          <a:noFill/>
          <a:ln w="0">
            <a:noFill/>
          </a:ln>
        </p:spPr>
        <p:txBody>
          <a:bodyPr lIns="90000" rIns="90000" tIns="45000" bIns="45000" anchor="t">
            <a:noAutofit/>
          </a:bodyPr>
          <a:p>
            <a:pPr marL="457200" indent="-457200">
              <a:spcAft>
                <a:spcPts val="9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9800" indent="-469800">
              <a:spcAft>
                <a:spcPts val="901"/>
              </a:spcAft>
              <a:buClr>
                <a:srgbClr val="000000"/>
              </a:buClr>
              <a:buSzPct val="45000"/>
              <a:buFont typeface=""/>
              <a:buChar char=" "/>
            </a:pPr>
            <a:r>
              <a:rPr b="1" lang="en-US" sz="3600" strike="noStrike" u="none">
                <a:solidFill>
                  <a:srgbClr val="000000"/>
                </a:solidFill>
                <a:uFillTx/>
                <a:latin typeface="ArialMT"/>
                <a:ea typeface="ArialMT"/>
              </a:rPr>
              <a:t>Perceptual</a:t>
            </a:r>
            <a:r>
              <a:rPr b="0" lang="en-US" sz="3600" strike="noStrike" u="none">
                <a:solidFill>
                  <a:srgbClr val="000000"/>
                </a:solidFill>
                <a:uFillTx/>
                <a:latin typeface="ArialMT"/>
                <a:ea typeface="ArialMT"/>
              </a:rPr>
              <a:t>  </a:t>
            </a:r>
            <a:endParaRPr b="0" lang="en-US" sz="3600" strike="noStrike" u="none">
              <a:solidFill>
                <a:srgbClr val="000000"/>
              </a:solidFill>
              <a:uFillTx/>
              <a:latin typeface="Arial"/>
            </a:endParaRPr>
          </a:p>
          <a:p>
            <a:pPr lvl="2" marL="7603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genre identification and categorization (250ms-3s)(Gjerdingen &amp; Perrott in 1999)</a:t>
            </a:r>
            <a:endParaRPr b="0" lang="en-US" sz="2400" strike="noStrike" u="none">
              <a:solidFill>
                <a:srgbClr val="000000"/>
              </a:solidFill>
              <a:uFillTx/>
              <a:latin typeface="Arial"/>
            </a:endParaRPr>
          </a:p>
          <a:p>
            <a:pPr lvl="2" marL="7603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affect identification (500 ms) (Peretz et al. 1998)</a:t>
            </a:r>
            <a:endParaRPr b="0" lang="en-US" sz="2400" strike="noStrike" u="none">
              <a:solidFill>
                <a:srgbClr val="000000"/>
              </a:solidFill>
              <a:uFillTx/>
              <a:latin typeface="Arial"/>
            </a:endParaRPr>
          </a:p>
          <a:p>
            <a:pPr lvl="2" marL="7603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agree on basic emotions(1-2sec)(Bigand et al. 2005,  Watt &amp; Ash, 1998)</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1" name=""/>
          <p:cNvSpPr txBox="1"/>
          <p:nvPr/>
        </p:nvSpPr>
        <p:spPr>
          <a:xfrm>
            <a:off x="952560" y="-2304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Levels of Music Processing</a:t>
            </a:r>
            <a:endParaRPr b="0" lang="en-US" sz="8000" strike="noStrike" u="none">
              <a:solidFill>
                <a:srgbClr val="000000"/>
              </a:solidFill>
              <a:uFillTx/>
              <a:latin typeface="Arial"/>
            </a:endParaRPr>
          </a:p>
        </p:txBody>
      </p:sp>
      <p:grpSp>
        <p:nvGrpSpPr>
          <p:cNvPr id="642" name=""/>
          <p:cNvGrpSpPr/>
          <p:nvPr/>
        </p:nvGrpSpPr>
        <p:grpSpPr>
          <a:xfrm>
            <a:off x="5626440" y="8823240"/>
            <a:ext cx="10068480" cy="983160"/>
            <a:chOff x="5626440" y="8823240"/>
            <a:chExt cx="10068480" cy="983160"/>
          </a:xfrm>
        </p:grpSpPr>
        <p:sp>
          <p:nvSpPr>
            <p:cNvPr id="643" name=""/>
            <p:cNvSpPr/>
            <p:nvPr/>
          </p:nvSpPr>
          <p:spPr>
            <a:xfrm>
              <a:off x="5626440" y="8823240"/>
              <a:ext cx="1849320" cy="822240"/>
            </a:xfrm>
            <a:custGeom>
              <a:avLst/>
              <a:gdLst/>
              <a:ahLst/>
              <a:rect l="0" t="0" r="r" b="b"/>
              <a:pathLst>
                <a:path w="5137" h="2284">
                  <a:moveTo>
                    <a:pt x="4756" y="0"/>
                  </a:moveTo>
                  <a:cubicBezTo>
                    <a:pt x="5010" y="0"/>
                    <a:pt x="5137" y="127"/>
                    <a:pt x="5137" y="380"/>
                  </a:cubicBezTo>
                  <a:lnTo>
                    <a:pt x="5137" y="1904"/>
                  </a:lnTo>
                  <a:cubicBezTo>
                    <a:pt x="5137" y="2157"/>
                    <a:pt x="5010" y="2284"/>
                    <a:pt x="4756" y="2284"/>
                  </a:cubicBezTo>
                  <a:lnTo>
                    <a:pt x="380" y="2284"/>
                  </a:lnTo>
                  <a:cubicBezTo>
                    <a:pt x="127" y="2284"/>
                    <a:pt x="0" y="2157"/>
                    <a:pt x="0" y="1904"/>
                  </a:cubicBezTo>
                  <a:lnTo>
                    <a:pt x="0" y="380"/>
                  </a:lnTo>
                  <a:cubicBezTo>
                    <a:pt x="0" y="127"/>
                    <a:pt x="127" y="0"/>
                    <a:pt x="380" y="0"/>
                  </a:cubicBezTo>
                  <a:lnTo>
                    <a:pt x="4756" y="0"/>
                  </a:lnTo>
                  <a:close/>
                </a:path>
              </a:pathLst>
            </a:custGeom>
            <a:solidFill>
              <a:srgbClr val="bbe0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44" name=""/>
            <p:cNvSpPr txBox="1"/>
            <p:nvPr/>
          </p:nvSpPr>
          <p:spPr>
            <a:xfrm>
              <a:off x="6550920" y="92343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audio</a:t>
              </a:r>
              <a:endParaRPr b="0" lang="en-US" sz="3400" strike="noStrike" u="none">
                <a:solidFill>
                  <a:srgbClr val="000000"/>
                </a:solidFill>
                <a:uFillTx/>
                <a:latin typeface="Arial"/>
              </a:endParaRPr>
            </a:p>
          </p:txBody>
        </p:sp>
      </p:grpSp>
      <p:grpSp>
        <p:nvGrpSpPr>
          <p:cNvPr id="645" name=""/>
          <p:cNvGrpSpPr/>
          <p:nvPr/>
        </p:nvGrpSpPr>
        <p:grpSpPr>
          <a:xfrm>
            <a:off x="10729080" y="1619640"/>
            <a:ext cx="10516680" cy="6315840"/>
            <a:chOff x="10729080" y="1619640"/>
            <a:chExt cx="10516680" cy="6315840"/>
          </a:xfrm>
        </p:grpSpPr>
        <p:sp>
          <p:nvSpPr>
            <p:cNvPr id="646" name=""/>
            <p:cNvSpPr txBox="1"/>
            <p:nvPr/>
          </p:nvSpPr>
          <p:spPr>
            <a:xfrm>
              <a:off x="10729080" y="161964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time scale</a:t>
              </a:r>
              <a:endParaRPr b="0" lang="en-US" sz="3400" strike="noStrike" u="none">
                <a:solidFill>
                  <a:srgbClr val="000000"/>
                </a:solidFill>
                <a:uFillTx/>
                <a:latin typeface="Arial"/>
              </a:endParaRPr>
            </a:p>
          </p:txBody>
        </p:sp>
        <p:sp>
          <p:nvSpPr>
            <p:cNvPr id="647" name=""/>
            <p:cNvSpPr txBox="1"/>
            <p:nvPr/>
          </p:nvSpPr>
          <p:spPr>
            <a:xfrm>
              <a:off x="11740320" y="736344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0.1 s</a:t>
              </a:r>
              <a:endParaRPr b="0" lang="en-US" sz="3400" strike="noStrike" u="none">
                <a:solidFill>
                  <a:srgbClr val="000000"/>
                </a:solidFill>
                <a:uFillTx/>
                <a:latin typeface="Arial"/>
              </a:endParaRPr>
            </a:p>
          </p:txBody>
        </p:sp>
        <p:sp>
          <p:nvSpPr>
            <p:cNvPr id="648" name=""/>
            <p:cNvSpPr txBox="1"/>
            <p:nvPr/>
          </p:nvSpPr>
          <p:spPr>
            <a:xfrm>
              <a:off x="12101760" y="570168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 s</a:t>
              </a:r>
              <a:endParaRPr b="0" lang="en-US" sz="3400" strike="noStrike" u="none">
                <a:solidFill>
                  <a:srgbClr val="000000"/>
                </a:solidFill>
                <a:uFillTx/>
                <a:latin typeface="Arial"/>
              </a:endParaRPr>
            </a:p>
          </p:txBody>
        </p:sp>
        <p:sp>
          <p:nvSpPr>
            <p:cNvPr id="649" name=""/>
            <p:cNvSpPr txBox="1"/>
            <p:nvPr/>
          </p:nvSpPr>
          <p:spPr>
            <a:xfrm>
              <a:off x="11860200" y="403992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10 s</a:t>
              </a:r>
              <a:endParaRPr b="0" lang="en-US" sz="3400" strike="noStrike" u="none">
                <a:solidFill>
                  <a:srgbClr val="000000"/>
                </a:solidFill>
                <a:uFillTx/>
                <a:latin typeface="Arial"/>
              </a:endParaRPr>
            </a:p>
          </p:txBody>
        </p:sp>
        <p:sp>
          <p:nvSpPr>
            <p:cNvPr id="650" name=""/>
            <p:cNvSpPr txBox="1"/>
            <p:nvPr/>
          </p:nvSpPr>
          <p:spPr>
            <a:xfrm>
              <a:off x="11618640" y="237816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100 s</a:t>
              </a:r>
              <a:endParaRPr b="0" lang="en-US" sz="3400" strike="noStrike" u="none">
                <a:solidFill>
                  <a:srgbClr val="000000"/>
                </a:solidFill>
                <a:uFillTx/>
                <a:latin typeface="Arial"/>
              </a:endParaRPr>
            </a:p>
          </p:txBody>
        </p:sp>
      </p:grpSp>
      <p:sp>
        <p:nvSpPr>
          <p:cNvPr id="651" name=""/>
          <p:cNvSpPr/>
          <p:nvPr/>
        </p:nvSpPr>
        <p:spPr>
          <a:xfrm flipV="1">
            <a:off x="6550920" y="813312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652" name=""/>
          <p:cNvGrpSpPr/>
          <p:nvPr/>
        </p:nvGrpSpPr>
        <p:grpSpPr>
          <a:xfrm>
            <a:off x="1081440" y="6181920"/>
            <a:ext cx="19244160" cy="1343160"/>
            <a:chOff x="1081440" y="6181920"/>
            <a:chExt cx="19244160" cy="1343160"/>
          </a:xfrm>
        </p:grpSpPr>
        <p:grpSp>
          <p:nvGrpSpPr>
            <p:cNvPr id="653" name=""/>
            <p:cNvGrpSpPr/>
            <p:nvPr/>
          </p:nvGrpSpPr>
          <p:grpSpPr>
            <a:xfrm>
              <a:off x="1081440" y="6181920"/>
              <a:ext cx="19244160" cy="883440"/>
              <a:chOff x="1081440" y="6181920"/>
              <a:chExt cx="19244160" cy="883440"/>
            </a:xfrm>
          </p:grpSpPr>
          <p:grpSp>
            <p:nvGrpSpPr>
              <p:cNvPr id="654" name=""/>
              <p:cNvGrpSpPr/>
              <p:nvPr/>
            </p:nvGrpSpPr>
            <p:grpSpPr>
              <a:xfrm>
                <a:off x="2903400" y="6181920"/>
                <a:ext cx="9983880" cy="867600"/>
                <a:chOff x="2903400" y="6181920"/>
                <a:chExt cx="9983880" cy="867600"/>
              </a:xfrm>
            </p:grpSpPr>
            <p:sp>
              <p:nvSpPr>
                <p:cNvPr id="655" name=""/>
                <p:cNvSpPr/>
                <p:nvPr/>
              </p:nvSpPr>
              <p:spPr>
                <a:xfrm>
                  <a:off x="2903400" y="618192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56" name=""/>
                <p:cNvSpPr txBox="1"/>
                <p:nvPr/>
              </p:nvSpPr>
              <p:spPr>
                <a:xfrm>
                  <a:off x="3743280" y="6477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segments</a:t>
                  </a:r>
                  <a:endParaRPr b="0" lang="en-US" sz="3400" strike="noStrike" u="none">
                    <a:solidFill>
                      <a:srgbClr val="000000"/>
                    </a:solidFill>
                    <a:uFillTx/>
                    <a:latin typeface="Arial"/>
                  </a:endParaRPr>
                </a:p>
              </p:txBody>
            </p:sp>
          </p:grpSp>
          <p:grpSp>
            <p:nvGrpSpPr>
              <p:cNvPr id="657" name=""/>
              <p:cNvGrpSpPr/>
              <p:nvPr/>
            </p:nvGrpSpPr>
            <p:grpSpPr>
              <a:xfrm>
                <a:off x="6770880" y="6195240"/>
                <a:ext cx="9985320" cy="867960"/>
                <a:chOff x="6770880" y="6195240"/>
                <a:chExt cx="9985320" cy="867960"/>
              </a:xfrm>
            </p:grpSpPr>
            <p:sp>
              <p:nvSpPr>
                <p:cNvPr id="658" name=""/>
                <p:cNvSpPr/>
                <p:nvPr/>
              </p:nvSpPr>
              <p:spPr>
                <a:xfrm>
                  <a:off x="6770880" y="619524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59" name=""/>
                <p:cNvSpPr txBox="1"/>
                <p:nvPr/>
              </p:nvSpPr>
              <p:spPr>
                <a:xfrm>
                  <a:off x="761220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chords</a:t>
                  </a:r>
                  <a:endParaRPr b="0" lang="en-US" sz="3400" strike="noStrike" u="none">
                    <a:solidFill>
                      <a:srgbClr val="000000"/>
                    </a:solidFill>
                    <a:uFillTx/>
                    <a:latin typeface="Arial"/>
                  </a:endParaRPr>
                </a:p>
              </p:txBody>
            </p:sp>
          </p:grpSp>
          <p:grpSp>
            <p:nvGrpSpPr>
              <p:cNvPr id="660" name=""/>
              <p:cNvGrpSpPr/>
              <p:nvPr/>
            </p:nvGrpSpPr>
            <p:grpSpPr>
              <a:xfrm>
                <a:off x="8561520" y="6197760"/>
                <a:ext cx="9984960" cy="867600"/>
                <a:chOff x="8561520" y="6197760"/>
                <a:chExt cx="9984960" cy="867600"/>
              </a:xfrm>
            </p:grpSpPr>
            <p:sp>
              <p:nvSpPr>
                <p:cNvPr id="661" name=""/>
                <p:cNvSpPr/>
                <p:nvPr/>
              </p:nvSpPr>
              <p:spPr>
                <a:xfrm>
                  <a:off x="856152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62" name=""/>
                <p:cNvSpPr txBox="1"/>
                <p:nvPr/>
              </p:nvSpPr>
              <p:spPr>
                <a:xfrm>
                  <a:off x="940248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dynamics</a:t>
                  </a:r>
                  <a:endParaRPr b="0" lang="en-US" sz="3400" strike="noStrike" u="none">
                    <a:solidFill>
                      <a:srgbClr val="000000"/>
                    </a:solidFill>
                    <a:uFillTx/>
                    <a:latin typeface="Arial"/>
                  </a:endParaRPr>
                </a:p>
              </p:txBody>
            </p:sp>
          </p:grpSp>
          <p:grpSp>
            <p:nvGrpSpPr>
              <p:cNvPr id="663" name=""/>
              <p:cNvGrpSpPr/>
              <p:nvPr/>
            </p:nvGrpSpPr>
            <p:grpSpPr>
              <a:xfrm>
                <a:off x="10340640" y="6197760"/>
                <a:ext cx="9984960" cy="867600"/>
                <a:chOff x="10340640" y="6197760"/>
                <a:chExt cx="9984960" cy="867600"/>
              </a:xfrm>
            </p:grpSpPr>
            <p:sp>
              <p:nvSpPr>
                <p:cNvPr id="664" name=""/>
                <p:cNvSpPr/>
                <p:nvPr/>
              </p:nvSpPr>
              <p:spPr>
                <a:xfrm>
                  <a:off x="10340640" y="6197760"/>
                  <a:ext cx="1682280" cy="591840"/>
                </a:xfrm>
                <a:custGeom>
                  <a:avLst/>
                  <a:gdLst/>
                  <a:ahLst/>
                  <a:rect l="0" t="0" r="r" b="b"/>
                  <a:pathLst>
                    <a:path w="4673" h="1644">
                      <a:moveTo>
                        <a:pt x="0" y="0"/>
                      </a:moveTo>
                      <a:lnTo>
                        <a:pt x="4673" y="0"/>
                      </a:lnTo>
                      <a:lnTo>
                        <a:pt x="4673"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65" name=""/>
                <p:cNvSpPr txBox="1"/>
                <p:nvPr/>
              </p:nvSpPr>
              <p:spPr>
                <a:xfrm>
                  <a:off x="11181600" y="649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pulse</a:t>
                  </a:r>
                  <a:endParaRPr b="0" lang="en-US" sz="3400" strike="noStrike" u="none">
                    <a:solidFill>
                      <a:srgbClr val="000000"/>
                    </a:solidFill>
                    <a:uFillTx/>
                    <a:latin typeface="Arial"/>
                  </a:endParaRPr>
                </a:p>
              </p:txBody>
            </p:sp>
          </p:grpSp>
          <p:grpSp>
            <p:nvGrpSpPr>
              <p:cNvPr id="666" name=""/>
              <p:cNvGrpSpPr/>
              <p:nvPr/>
            </p:nvGrpSpPr>
            <p:grpSpPr>
              <a:xfrm>
                <a:off x="1081440" y="6188400"/>
                <a:ext cx="9983880" cy="867960"/>
                <a:chOff x="1081440" y="6188400"/>
                <a:chExt cx="9983880" cy="867960"/>
              </a:xfrm>
            </p:grpSpPr>
            <p:sp>
              <p:nvSpPr>
                <p:cNvPr id="667" name=""/>
                <p:cNvSpPr/>
                <p:nvPr/>
              </p:nvSpPr>
              <p:spPr>
                <a:xfrm>
                  <a:off x="1081440" y="6188400"/>
                  <a:ext cx="1680120" cy="591840"/>
                </a:xfrm>
                <a:custGeom>
                  <a:avLst/>
                  <a:gdLst/>
                  <a:ahLst/>
                  <a:rect l="0" t="0" r="r" b="b"/>
                  <a:pathLst>
                    <a:path w="4667" h="1644">
                      <a:moveTo>
                        <a:pt x="0" y="0"/>
                      </a:moveTo>
                      <a:lnTo>
                        <a:pt x="4667" y="0"/>
                      </a:lnTo>
                      <a:lnTo>
                        <a:pt x="4667"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68" name=""/>
                <p:cNvSpPr txBox="1"/>
                <p:nvPr/>
              </p:nvSpPr>
              <p:spPr>
                <a:xfrm>
                  <a:off x="1921320" y="6484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streams</a:t>
                  </a:r>
                  <a:endParaRPr b="0" lang="en-US" sz="3400" strike="noStrike" u="none">
                    <a:solidFill>
                      <a:srgbClr val="000000"/>
                    </a:solidFill>
                    <a:uFillTx/>
                    <a:latin typeface="Arial"/>
                  </a:endParaRPr>
                </a:p>
              </p:txBody>
            </p:sp>
          </p:grpSp>
          <p:grpSp>
            <p:nvGrpSpPr>
              <p:cNvPr id="669" name=""/>
              <p:cNvGrpSpPr/>
              <p:nvPr/>
            </p:nvGrpSpPr>
            <p:grpSpPr>
              <a:xfrm>
                <a:off x="4707360" y="6195240"/>
                <a:ext cx="10119600" cy="867960"/>
                <a:chOff x="4707360" y="6195240"/>
                <a:chExt cx="10119600" cy="867960"/>
              </a:xfrm>
            </p:grpSpPr>
            <p:sp>
              <p:nvSpPr>
                <p:cNvPr id="670" name=""/>
                <p:cNvSpPr/>
                <p:nvPr/>
              </p:nvSpPr>
              <p:spPr>
                <a:xfrm>
                  <a:off x="4707360" y="6195240"/>
                  <a:ext cx="1951200" cy="591840"/>
                </a:xfrm>
                <a:custGeom>
                  <a:avLst/>
                  <a:gdLst/>
                  <a:ahLst/>
                  <a:rect l="0" t="0" r="r" b="b"/>
                  <a:pathLst>
                    <a:path w="5420" h="1644">
                      <a:moveTo>
                        <a:pt x="0" y="0"/>
                      </a:moveTo>
                      <a:lnTo>
                        <a:pt x="5420" y="0"/>
                      </a:lnTo>
                      <a:lnTo>
                        <a:pt x="5420" y="1644"/>
                      </a:lnTo>
                      <a:lnTo>
                        <a:pt x="0" y="1644"/>
                      </a:lnTo>
                      <a:lnTo>
                        <a:pt x="0" y="0"/>
                      </a:lnTo>
                      <a:close/>
                    </a:path>
                  </a:pathLst>
                </a:custGeom>
                <a:solidFill>
                  <a:srgbClr val="e3d5b7"/>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71" name=""/>
                <p:cNvSpPr txBox="1"/>
                <p:nvPr/>
              </p:nvSpPr>
              <p:spPr>
                <a:xfrm>
                  <a:off x="5682960" y="64911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dissonance</a:t>
                  </a:r>
                  <a:endParaRPr b="0" lang="en-US" sz="3400" strike="noStrike" u="none">
                    <a:solidFill>
                      <a:srgbClr val="000000"/>
                    </a:solidFill>
                    <a:uFillTx/>
                    <a:latin typeface="Arial"/>
                  </a:endParaRPr>
                </a:p>
              </p:txBody>
            </p:sp>
          </p:grpSp>
        </p:grpSp>
        <p:sp>
          <p:nvSpPr>
            <p:cNvPr id="672" name=""/>
            <p:cNvSpPr/>
            <p:nvPr/>
          </p:nvSpPr>
          <p:spPr>
            <a:xfrm flipV="1">
              <a:off x="6549840" y="687492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673" name=""/>
          <p:cNvGrpSpPr/>
          <p:nvPr/>
        </p:nvGrpSpPr>
        <p:grpSpPr>
          <a:xfrm>
            <a:off x="3045600" y="4890240"/>
            <a:ext cx="15313680" cy="1188000"/>
            <a:chOff x="3045600" y="4890240"/>
            <a:chExt cx="15313680" cy="1188000"/>
          </a:xfrm>
        </p:grpSpPr>
        <p:grpSp>
          <p:nvGrpSpPr>
            <p:cNvPr id="674" name=""/>
            <p:cNvGrpSpPr/>
            <p:nvPr/>
          </p:nvGrpSpPr>
          <p:grpSpPr>
            <a:xfrm>
              <a:off x="3045600" y="4890240"/>
              <a:ext cx="15313680" cy="827280"/>
              <a:chOff x="3045600" y="4890240"/>
              <a:chExt cx="15313680" cy="827280"/>
            </a:xfrm>
          </p:grpSpPr>
          <p:grpSp>
            <p:nvGrpSpPr>
              <p:cNvPr id="675" name=""/>
              <p:cNvGrpSpPr/>
              <p:nvPr/>
            </p:nvGrpSpPr>
            <p:grpSpPr>
              <a:xfrm>
                <a:off x="3045600" y="4890240"/>
                <a:ext cx="9985320" cy="827280"/>
                <a:chOff x="3045600" y="4890240"/>
                <a:chExt cx="9985320" cy="827280"/>
              </a:xfrm>
            </p:grpSpPr>
            <p:sp>
              <p:nvSpPr>
                <p:cNvPr id="676" name=""/>
                <p:cNvSpPr/>
                <p:nvPr/>
              </p:nvSpPr>
              <p:spPr>
                <a:xfrm>
                  <a:off x="3045600" y="489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77" name=""/>
                <p:cNvSpPr txBox="1"/>
                <p:nvPr/>
              </p:nvSpPr>
              <p:spPr>
                <a:xfrm>
                  <a:off x="3886920" y="514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melody</a:t>
                  </a:r>
                  <a:endParaRPr b="0" lang="en-US" sz="3400" strike="noStrike" u="none">
                    <a:solidFill>
                      <a:srgbClr val="000000"/>
                    </a:solidFill>
                    <a:uFillTx/>
                    <a:latin typeface="Arial"/>
                  </a:endParaRPr>
                </a:p>
              </p:txBody>
            </p:sp>
          </p:grpSp>
          <p:grpSp>
            <p:nvGrpSpPr>
              <p:cNvPr id="678" name=""/>
              <p:cNvGrpSpPr/>
              <p:nvPr/>
            </p:nvGrpSpPr>
            <p:grpSpPr>
              <a:xfrm>
                <a:off x="4822560" y="4890240"/>
                <a:ext cx="9983880" cy="827280"/>
                <a:chOff x="4822560" y="4890240"/>
                <a:chExt cx="9983880" cy="827280"/>
              </a:xfrm>
            </p:grpSpPr>
            <p:sp>
              <p:nvSpPr>
                <p:cNvPr id="679" name=""/>
                <p:cNvSpPr/>
                <p:nvPr/>
              </p:nvSpPr>
              <p:spPr>
                <a:xfrm>
                  <a:off x="4822560" y="489024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80" name=""/>
                <p:cNvSpPr txBox="1"/>
                <p:nvPr/>
              </p:nvSpPr>
              <p:spPr>
                <a:xfrm>
                  <a:off x="5662440" y="514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harmony</a:t>
                  </a:r>
                  <a:endParaRPr b="0" lang="en-US" sz="3400" strike="noStrike" u="none">
                    <a:solidFill>
                      <a:srgbClr val="000000"/>
                    </a:solidFill>
                    <a:uFillTx/>
                    <a:latin typeface="Arial"/>
                  </a:endParaRPr>
                </a:p>
              </p:txBody>
            </p:sp>
          </p:grpSp>
          <p:grpSp>
            <p:nvGrpSpPr>
              <p:cNvPr id="681" name=""/>
              <p:cNvGrpSpPr/>
              <p:nvPr/>
            </p:nvGrpSpPr>
            <p:grpSpPr>
              <a:xfrm>
                <a:off x="6597360" y="4890240"/>
                <a:ext cx="9984960" cy="827280"/>
                <a:chOff x="6597360" y="4890240"/>
                <a:chExt cx="9984960" cy="827280"/>
              </a:xfrm>
            </p:grpSpPr>
            <p:sp>
              <p:nvSpPr>
                <p:cNvPr id="682" name=""/>
                <p:cNvSpPr/>
                <p:nvPr/>
              </p:nvSpPr>
              <p:spPr>
                <a:xfrm>
                  <a:off x="6597360" y="489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83" name=""/>
                <p:cNvSpPr txBox="1"/>
                <p:nvPr/>
              </p:nvSpPr>
              <p:spPr>
                <a:xfrm>
                  <a:off x="7438320" y="514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tonality</a:t>
                  </a:r>
                  <a:endParaRPr b="0" lang="en-US" sz="3400" strike="noStrike" u="none">
                    <a:solidFill>
                      <a:srgbClr val="000000"/>
                    </a:solidFill>
                    <a:uFillTx/>
                    <a:latin typeface="Arial"/>
                  </a:endParaRPr>
                </a:p>
              </p:txBody>
            </p:sp>
          </p:grpSp>
          <p:grpSp>
            <p:nvGrpSpPr>
              <p:cNvPr id="684" name=""/>
              <p:cNvGrpSpPr/>
              <p:nvPr/>
            </p:nvGrpSpPr>
            <p:grpSpPr>
              <a:xfrm>
                <a:off x="8373960" y="4890240"/>
                <a:ext cx="9985320" cy="827280"/>
                <a:chOff x="8373960" y="4890240"/>
                <a:chExt cx="9985320" cy="827280"/>
              </a:xfrm>
            </p:grpSpPr>
            <p:sp>
              <p:nvSpPr>
                <p:cNvPr id="685" name=""/>
                <p:cNvSpPr/>
                <p:nvPr/>
              </p:nvSpPr>
              <p:spPr>
                <a:xfrm>
                  <a:off x="8373960" y="48902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e3acba"/>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86" name=""/>
                <p:cNvSpPr txBox="1"/>
                <p:nvPr/>
              </p:nvSpPr>
              <p:spPr>
                <a:xfrm>
                  <a:off x="9215280" y="514548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meter</a:t>
                  </a:r>
                  <a:endParaRPr b="0" lang="en-US" sz="3400" strike="noStrike" u="none">
                    <a:solidFill>
                      <a:srgbClr val="000000"/>
                    </a:solidFill>
                    <a:uFillTx/>
                    <a:latin typeface="Arial"/>
                  </a:endParaRPr>
                </a:p>
              </p:txBody>
            </p:sp>
          </p:grpSp>
        </p:grpSp>
        <p:sp>
          <p:nvSpPr>
            <p:cNvPr id="687" name=""/>
            <p:cNvSpPr/>
            <p:nvPr/>
          </p:nvSpPr>
          <p:spPr>
            <a:xfrm flipV="1">
              <a:off x="6550920" y="54280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688" name=""/>
          <p:cNvGrpSpPr/>
          <p:nvPr/>
        </p:nvGrpSpPr>
        <p:grpSpPr>
          <a:xfrm>
            <a:off x="3902760" y="3535560"/>
            <a:ext cx="13538880" cy="1266480"/>
            <a:chOff x="3902760" y="3535560"/>
            <a:chExt cx="13538880" cy="1266480"/>
          </a:xfrm>
        </p:grpSpPr>
        <p:grpSp>
          <p:nvGrpSpPr>
            <p:cNvPr id="689" name=""/>
            <p:cNvGrpSpPr/>
            <p:nvPr/>
          </p:nvGrpSpPr>
          <p:grpSpPr>
            <a:xfrm>
              <a:off x="3902760" y="3535560"/>
              <a:ext cx="13538880" cy="827280"/>
              <a:chOff x="3902760" y="3535560"/>
              <a:chExt cx="13538880" cy="827280"/>
            </a:xfrm>
          </p:grpSpPr>
          <p:grpSp>
            <p:nvGrpSpPr>
              <p:cNvPr id="690" name=""/>
              <p:cNvGrpSpPr/>
              <p:nvPr/>
            </p:nvGrpSpPr>
            <p:grpSpPr>
              <a:xfrm>
                <a:off x="7456680" y="3535560"/>
                <a:ext cx="9984960" cy="827280"/>
                <a:chOff x="7456680" y="3535560"/>
                <a:chExt cx="9984960" cy="827280"/>
              </a:xfrm>
            </p:grpSpPr>
            <p:sp>
              <p:nvSpPr>
                <p:cNvPr id="691" name=""/>
                <p:cNvSpPr/>
                <p:nvPr/>
              </p:nvSpPr>
              <p:spPr>
                <a:xfrm>
                  <a:off x="7456680" y="353556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92" name=""/>
                <p:cNvSpPr txBox="1"/>
                <p:nvPr/>
              </p:nvSpPr>
              <p:spPr>
                <a:xfrm>
                  <a:off x="8297640" y="3790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similarity</a:t>
                  </a:r>
                  <a:endParaRPr b="0" lang="en-US" sz="3400" strike="noStrike" u="none">
                    <a:solidFill>
                      <a:srgbClr val="000000"/>
                    </a:solidFill>
                    <a:uFillTx/>
                    <a:latin typeface="Arial"/>
                  </a:endParaRPr>
                </a:p>
              </p:txBody>
            </p:sp>
          </p:grpSp>
          <p:grpSp>
            <p:nvGrpSpPr>
              <p:cNvPr id="693" name=""/>
              <p:cNvGrpSpPr/>
              <p:nvPr/>
            </p:nvGrpSpPr>
            <p:grpSpPr>
              <a:xfrm>
                <a:off x="3902760" y="3535560"/>
                <a:ext cx="9985320" cy="827280"/>
                <a:chOff x="3902760" y="3535560"/>
                <a:chExt cx="9985320" cy="827280"/>
              </a:xfrm>
            </p:grpSpPr>
            <p:sp>
              <p:nvSpPr>
                <p:cNvPr id="694" name=""/>
                <p:cNvSpPr/>
                <p:nvPr/>
              </p:nvSpPr>
              <p:spPr>
                <a:xfrm>
                  <a:off x="3902760" y="353556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95" name=""/>
                <p:cNvSpPr txBox="1"/>
                <p:nvPr/>
              </p:nvSpPr>
              <p:spPr>
                <a:xfrm>
                  <a:off x="4744080" y="3790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form</a:t>
                  </a:r>
                  <a:endParaRPr b="0" lang="en-US" sz="3400" strike="noStrike" u="none">
                    <a:solidFill>
                      <a:srgbClr val="000000"/>
                    </a:solidFill>
                    <a:uFillTx/>
                    <a:latin typeface="Arial"/>
                  </a:endParaRPr>
                </a:p>
              </p:txBody>
            </p:sp>
          </p:grpSp>
          <p:grpSp>
            <p:nvGrpSpPr>
              <p:cNvPr id="696" name=""/>
              <p:cNvGrpSpPr/>
              <p:nvPr/>
            </p:nvGrpSpPr>
            <p:grpSpPr>
              <a:xfrm>
                <a:off x="5682240" y="3535560"/>
                <a:ext cx="9984960" cy="827280"/>
                <a:chOff x="5682240" y="3535560"/>
                <a:chExt cx="9984960" cy="827280"/>
              </a:xfrm>
            </p:grpSpPr>
            <p:sp>
              <p:nvSpPr>
                <p:cNvPr id="697" name=""/>
                <p:cNvSpPr/>
                <p:nvPr/>
              </p:nvSpPr>
              <p:spPr>
                <a:xfrm>
                  <a:off x="5682240" y="353556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a5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698" name=""/>
                <p:cNvSpPr txBox="1"/>
                <p:nvPr/>
              </p:nvSpPr>
              <p:spPr>
                <a:xfrm>
                  <a:off x="6523200" y="3790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tension</a:t>
                  </a:r>
                  <a:endParaRPr b="0" lang="en-US" sz="3400" strike="noStrike" u="none">
                    <a:solidFill>
                      <a:srgbClr val="000000"/>
                    </a:solidFill>
                    <a:uFillTx/>
                    <a:latin typeface="Arial"/>
                  </a:endParaRPr>
                </a:p>
              </p:txBody>
            </p:sp>
          </p:grpSp>
        </p:grpSp>
        <p:sp>
          <p:nvSpPr>
            <p:cNvPr id="699" name=""/>
            <p:cNvSpPr/>
            <p:nvPr/>
          </p:nvSpPr>
          <p:spPr>
            <a:xfrm flipV="1">
              <a:off x="6549840" y="415188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grpSp>
        <p:nvGrpSpPr>
          <p:cNvPr id="700" name=""/>
          <p:cNvGrpSpPr/>
          <p:nvPr/>
        </p:nvGrpSpPr>
        <p:grpSpPr>
          <a:xfrm>
            <a:off x="3797640" y="2248920"/>
            <a:ext cx="13784760" cy="1223280"/>
            <a:chOff x="3797640" y="2248920"/>
            <a:chExt cx="13784760" cy="1223280"/>
          </a:xfrm>
        </p:grpSpPr>
        <p:sp>
          <p:nvSpPr>
            <p:cNvPr id="701" name=""/>
            <p:cNvSpPr/>
            <p:nvPr/>
          </p:nvSpPr>
          <p:spPr>
            <a:xfrm flipV="1">
              <a:off x="6549840" y="2822040"/>
              <a:ext cx="0" cy="650160"/>
            </a:xfrm>
            <a:prstGeom prst="line">
              <a:avLst/>
            </a:prstGeom>
            <a:ln w="50760">
              <a:solidFill>
                <a:srgbClr val="b7100e"/>
              </a:solidFill>
              <a:round/>
              <a:tailEnd len="med" type="triangle" w="med"/>
            </a:ln>
          </p:spPr>
          <p:style>
            <a:lnRef idx="0"/>
            <a:fillRef idx="0"/>
            <a:effectRef idx="0"/>
            <a:fontRef idx="minor"/>
          </p:style>
          <p:txBody>
            <a:bodyPr lIns="115200" rIns="115200" tIns="70200" bIns="70200" anchor="t">
              <a:noAutofit/>
            </a:bodyPr>
            <a:p>
              <a:endParaRPr b="0" lang="en-US" sz="1800" strike="noStrike" u="none">
                <a:solidFill>
                  <a:srgbClr val="000000"/>
                </a:solidFill>
                <a:uFillTx/>
                <a:latin typeface="Arial"/>
              </a:endParaRPr>
            </a:p>
          </p:txBody>
        </p:sp>
        <p:grpSp>
          <p:nvGrpSpPr>
            <p:cNvPr id="702" name=""/>
            <p:cNvGrpSpPr/>
            <p:nvPr/>
          </p:nvGrpSpPr>
          <p:grpSpPr>
            <a:xfrm>
              <a:off x="5822640" y="2251080"/>
              <a:ext cx="9983880" cy="826920"/>
              <a:chOff x="5822640" y="2251080"/>
              <a:chExt cx="9983880" cy="826920"/>
            </a:xfrm>
          </p:grpSpPr>
          <p:sp>
            <p:nvSpPr>
              <p:cNvPr id="703" name=""/>
              <p:cNvSpPr/>
              <p:nvPr/>
            </p:nvSpPr>
            <p:spPr>
              <a:xfrm>
                <a:off x="5822640" y="225108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04" name=""/>
              <p:cNvSpPr txBox="1"/>
              <p:nvPr/>
            </p:nvSpPr>
            <p:spPr>
              <a:xfrm>
                <a:off x="666252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style</a:t>
                </a:r>
                <a:endParaRPr b="0" lang="en-US" sz="3400" strike="noStrike" u="none">
                  <a:solidFill>
                    <a:srgbClr val="000000"/>
                  </a:solidFill>
                  <a:uFillTx/>
                  <a:latin typeface="Arial"/>
                </a:endParaRPr>
              </a:p>
            </p:txBody>
          </p:sp>
        </p:grpSp>
        <p:grpSp>
          <p:nvGrpSpPr>
            <p:cNvPr id="705" name=""/>
            <p:cNvGrpSpPr/>
            <p:nvPr/>
          </p:nvGrpSpPr>
          <p:grpSpPr>
            <a:xfrm>
              <a:off x="7597440" y="2251080"/>
              <a:ext cx="9984960" cy="826920"/>
              <a:chOff x="7597440" y="2251080"/>
              <a:chExt cx="9984960" cy="826920"/>
            </a:xfrm>
          </p:grpSpPr>
          <p:sp>
            <p:nvSpPr>
              <p:cNvPr id="706" name=""/>
              <p:cNvSpPr/>
              <p:nvPr/>
            </p:nvSpPr>
            <p:spPr>
              <a:xfrm>
                <a:off x="7597440" y="225108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07" name=""/>
              <p:cNvSpPr txBox="1"/>
              <p:nvPr/>
            </p:nvSpPr>
            <p:spPr>
              <a:xfrm>
                <a:off x="8438400" y="250596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emotions</a:t>
                </a:r>
                <a:endParaRPr b="0" lang="en-US" sz="3400" strike="noStrike" u="none">
                  <a:solidFill>
                    <a:srgbClr val="000000"/>
                  </a:solidFill>
                  <a:uFillTx/>
                  <a:latin typeface="Arial"/>
                </a:endParaRPr>
              </a:p>
            </p:txBody>
          </p:sp>
        </p:grpSp>
        <p:grpSp>
          <p:nvGrpSpPr>
            <p:cNvPr id="708" name=""/>
            <p:cNvGrpSpPr/>
            <p:nvPr/>
          </p:nvGrpSpPr>
          <p:grpSpPr>
            <a:xfrm>
              <a:off x="3797640" y="2248920"/>
              <a:ext cx="10119240" cy="826920"/>
              <a:chOff x="3797640" y="2248920"/>
              <a:chExt cx="10119240" cy="826920"/>
            </a:xfrm>
          </p:grpSpPr>
          <p:sp>
            <p:nvSpPr>
              <p:cNvPr id="709" name=""/>
              <p:cNvSpPr/>
              <p:nvPr/>
            </p:nvSpPr>
            <p:spPr>
              <a:xfrm>
                <a:off x="3797640" y="2248920"/>
                <a:ext cx="1951200" cy="510480"/>
              </a:xfrm>
              <a:custGeom>
                <a:avLst/>
                <a:gdLst/>
                <a:ahLst/>
                <a:rect l="0" t="0" r="r" b="b"/>
                <a:pathLst>
                  <a:path w="5420" h="1418">
                    <a:moveTo>
                      <a:pt x="0" y="0"/>
                    </a:moveTo>
                    <a:lnTo>
                      <a:pt x="5420" y="0"/>
                    </a:lnTo>
                    <a:lnTo>
                      <a:pt x="5420" y="1418"/>
                    </a:lnTo>
                    <a:lnTo>
                      <a:pt x="0" y="1418"/>
                    </a:lnTo>
                    <a:lnTo>
                      <a:pt x="0" y="0"/>
                    </a:lnTo>
                    <a:close/>
                  </a:path>
                </a:pathLst>
              </a:custGeom>
              <a:solidFill>
                <a:srgbClr val="bcbce3"/>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10" name=""/>
              <p:cNvSpPr txBox="1"/>
              <p:nvPr/>
            </p:nvSpPr>
            <p:spPr>
              <a:xfrm>
                <a:off x="4772880" y="250380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mood</a:t>
                </a:r>
                <a:endParaRPr b="0" lang="en-US" sz="3400" strike="noStrike" u="none">
                  <a:solidFill>
                    <a:srgbClr val="000000"/>
                  </a:solidFill>
                  <a:uFillTx/>
                  <a:latin typeface="Arial"/>
                </a:endParaRPr>
              </a:p>
            </p:txBody>
          </p:sp>
        </p:grpSp>
      </p:grpSp>
      <p:sp>
        <p:nvSpPr>
          <p:cNvPr id="711" name=""/>
          <p:cNvSpPr txBox="1"/>
          <p:nvPr/>
        </p:nvSpPr>
        <p:spPr>
          <a:xfrm>
            <a:off x="912600" y="10147320"/>
            <a:ext cx="663480" cy="201708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Signal</a:t>
            </a:r>
            <a:endParaRPr b="0" lang="en-US" sz="3400" strike="noStrike" u="none">
              <a:solidFill>
                <a:srgbClr val="000000"/>
              </a:solidFill>
              <a:uFillTx/>
              <a:latin typeface="Arial"/>
            </a:endParaRPr>
          </a:p>
        </p:txBody>
      </p:sp>
      <p:sp>
        <p:nvSpPr>
          <p:cNvPr id="712" name=""/>
          <p:cNvSpPr/>
          <p:nvPr/>
        </p:nvSpPr>
        <p:spPr>
          <a:xfrm>
            <a:off x="1188360" y="3067560"/>
            <a:ext cx="663840" cy="1846080"/>
          </a:xfrm>
          <a:custGeom>
            <a:avLst/>
            <a:gdLst/>
            <a:ahLst/>
            <a:rect l="0" t="0" r="r" b="b"/>
            <a:pathLst>
              <a:path w="1844" h="5128">
                <a:moveTo>
                  <a:pt x="0" y="5128"/>
                </a:moveTo>
                <a:lnTo>
                  <a:pt x="0" y="0"/>
                </a:lnTo>
                <a:lnTo>
                  <a:pt x="1844" y="0"/>
                </a:lnTo>
                <a:lnTo>
                  <a:pt x="1844" y="5128"/>
                </a:lnTo>
                <a:lnTo>
                  <a:pt x="0" y="5128"/>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713" name=""/>
          <p:cNvSpPr txBox="1"/>
          <p:nvPr/>
        </p:nvSpPr>
        <p:spPr>
          <a:xfrm>
            <a:off x="1188360" y="4913640"/>
            <a:ext cx="663480" cy="2980440"/>
          </a:xfrm>
          <a:prstGeom prst="rect">
            <a:avLst/>
          </a:prstGeom>
          <a:noFill/>
          <a:ln w="0">
            <a:noFill/>
          </a:ln>
        </p:spPr>
        <p:txBody>
          <a:bodyPr lIns="90000" rIns="90000" tIns="45000" bIns="45000" anchor="t">
            <a:noAutofit/>
          </a:bodyPr>
          <a:p>
            <a:r>
              <a:rPr b="1" lang="en-US" sz="3400" strike="noStrike" u="none">
                <a:solidFill>
                  <a:srgbClr val="000000"/>
                </a:solidFill>
                <a:uFillTx/>
                <a:latin typeface="Times New Roman"/>
                <a:ea typeface="Times New Roman"/>
              </a:rPr>
              <a:t>Concepts</a:t>
            </a:r>
            <a:endParaRPr b="0" lang="en-US" sz="3400" strike="noStrike" u="none">
              <a:solidFill>
                <a:srgbClr val="000000"/>
              </a:solidFill>
              <a:uFillTx/>
              <a:latin typeface="Arial"/>
            </a:endParaRPr>
          </a:p>
        </p:txBody>
      </p:sp>
      <p:sp>
        <p:nvSpPr>
          <p:cNvPr id="714" name=""/>
          <p:cNvSpPr/>
          <p:nvPr/>
        </p:nvSpPr>
        <p:spPr>
          <a:xfrm>
            <a:off x="1136160" y="7026840"/>
            <a:ext cx="663840" cy="1742040"/>
          </a:xfrm>
          <a:custGeom>
            <a:avLst/>
            <a:gdLst/>
            <a:ahLst/>
            <a:rect l="0" t="0" r="r" b="b"/>
            <a:pathLst>
              <a:path w="1844" h="4839">
                <a:moveTo>
                  <a:pt x="0" y="4839"/>
                </a:moveTo>
                <a:lnTo>
                  <a:pt x="0" y="0"/>
                </a:lnTo>
                <a:lnTo>
                  <a:pt x="1844" y="0"/>
                </a:lnTo>
                <a:lnTo>
                  <a:pt x="1844" y="4839"/>
                </a:lnTo>
                <a:lnTo>
                  <a:pt x="0" y="4839"/>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715" name=""/>
          <p:cNvSpPr txBox="1"/>
          <p:nvPr/>
        </p:nvSpPr>
        <p:spPr>
          <a:xfrm>
            <a:off x="1136160" y="8768520"/>
            <a:ext cx="663480" cy="2498760"/>
          </a:xfrm>
          <a:prstGeom prst="rect">
            <a:avLst/>
          </a:prstGeom>
          <a:noFill/>
          <a:ln w="0">
            <a:noFill/>
          </a:ln>
        </p:spPr>
        <p:txBody>
          <a:bodyPr lIns="90000" rIns="90000" tIns="45000" bIns="45000" anchor="t">
            <a:noAutofit/>
          </a:bodyPr>
          <a:p>
            <a:r>
              <a:rPr b="1" lang="en-US" sz="3400" strike="noStrike" u="none">
                <a:solidFill>
                  <a:srgbClr val="52575f"/>
                </a:solidFill>
                <a:uFillTx/>
                <a:latin typeface="Times New Roman"/>
                <a:ea typeface="Times New Roman"/>
              </a:rPr>
              <a:t>Features</a:t>
            </a:r>
            <a:endParaRPr b="0" lang="en-US" sz="3400" strike="noStrike" u="none">
              <a:solidFill>
                <a:srgbClr val="000000"/>
              </a:solidFill>
              <a:uFillTx/>
              <a:latin typeface="Arial"/>
            </a:endParaRPr>
          </a:p>
        </p:txBody>
      </p:sp>
      <p:sp>
        <p:nvSpPr>
          <p:cNvPr id="716" name=""/>
          <p:cNvSpPr/>
          <p:nvPr/>
        </p:nvSpPr>
        <p:spPr>
          <a:xfrm>
            <a:off x="1220400" y="5073120"/>
            <a:ext cx="663840" cy="1910160"/>
          </a:xfrm>
          <a:custGeom>
            <a:avLst/>
            <a:gdLst/>
            <a:ahLst/>
            <a:rect l="0" t="0" r="r" b="b"/>
            <a:pathLst>
              <a:path w="1844" h="5306">
                <a:moveTo>
                  <a:pt x="0" y="5306"/>
                </a:moveTo>
                <a:lnTo>
                  <a:pt x="0" y="0"/>
                </a:lnTo>
                <a:lnTo>
                  <a:pt x="1844" y="0"/>
                </a:lnTo>
                <a:lnTo>
                  <a:pt x="1844" y="5306"/>
                </a:lnTo>
                <a:lnTo>
                  <a:pt x="0" y="5306"/>
                </a:lnTo>
                <a:close/>
              </a:path>
            </a:pathLst>
          </a:cu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717" name=""/>
          <p:cNvSpPr txBox="1"/>
          <p:nvPr/>
        </p:nvSpPr>
        <p:spPr>
          <a:xfrm>
            <a:off x="1220400" y="6982920"/>
            <a:ext cx="663480" cy="2498760"/>
          </a:xfrm>
          <a:prstGeom prst="rect">
            <a:avLst/>
          </a:prstGeom>
          <a:noFill/>
          <a:ln w="0">
            <a:noFill/>
          </a:ln>
        </p:spPr>
        <p:txBody>
          <a:bodyPr lIns="90000" rIns="90000" tIns="45000" bIns="45000" anchor="t">
            <a:noAutofit/>
          </a:bodyPr>
          <a:p>
            <a:r>
              <a:rPr b="1" lang="en-US" sz="3400" strike="noStrike" u="none">
                <a:solidFill>
                  <a:srgbClr val="52575f"/>
                </a:solidFill>
                <a:uFillTx/>
                <a:latin typeface="Times New Roman"/>
                <a:ea typeface="Times New Roman"/>
              </a:rPr>
              <a:t>Structure</a:t>
            </a:r>
            <a:endParaRPr b="0" lang="en-US" sz="3400" strike="noStrike" u="none">
              <a:solidFill>
                <a:srgbClr val="000000"/>
              </a:solidFill>
              <a:uFillTx/>
              <a:latin typeface="Arial"/>
            </a:endParaRPr>
          </a:p>
        </p:txBody>
      </p:sp>
      <p:sp>
        <p:nvSpPr>
          <p:cNvPr id="718" name=""/>
          <p:cNvSpPr/>
          <p:nvPr/>
        </p:nvSpPr>
        <p:spPr>
          <a:xfrm>
            <a:off x="987120" y="6041160"/>
            <a:ext cx="3703320" cy="951120"/>
          </a:xfrm>
          <a:custGeom>
            <a:avLst/>
            <a:gdLst/>
            <a:ahLst/>
            <a:rect l="0" t="0" r="r" b="b"/>
            <a:pathLst>
              <a:path w="10287" h="2642">
                <a:moveTo>
                  <a:pt x="9758" y="0"/>
                </a:moveTo>
                <a:cubicBezTo>
                  <a:pt x="10111" y="0"/>
                  <a:pt x="10287" y="176"/>
                  <a:pt x="10287" y="529"/>
                </a:cubicBezTo>
                <a:lnTo>
                  <a:pt x="10287" y="2113"/>
                </a:lnTo>
                <a:cubicBezTo>
                  <a:pt x="10287" y="2466"/>
                  <a:pt x="10111" y="2642"/>
                  <a:pt x="9758" y="2642"/>
                </a:cubicBezTo>
                <a:lnTo>
                  <a:pt x="529" y="2642"/>
                </a:lnTo>
                <a:cubicBezTo>
                  <a:pt x="176" y="2642"/>
                  <a:pt x="0" y="2466"/>
                  <a:pt x="0" y="2113"/>
                </a:cubicBezTo>
                <a:lnTo>
                  <a:pt x="0" y="529"/>
                </a:lnTo>
                <a:cubicBezTo>
                  <a:pt x="0" y="176"/>
                  <a:pt x="176" y="0"/>
                  <a:pt x="529" y="0"/>
                </a:cubicBezTo>
                <a:lnTo>
                  <a:pt x="9758" y="0"/>
                </a:lnTo>
                <a:close/>
              </a:path>
            </a:pathLst>
          </a:custGeom>
          <a:noFill/>
          <a:ln w="63360">
            <a:solidFill>
              <a:srgbClr val="000000"/>
            </a:solidFill>
            <a:miter/>
          </a:ln>
        </p:spPr>
        <p:txBody>
          <a:bodyPr lIns="121680" rIns="121680" tIns="76680" bIns="76680" anchor="t">
            <a:noAutofit/>
          </a:bodyPr>
          <a:p>
            <a:endParaRPr b="0" lang="en-US" sz="1800" strike="noStrike" u="none">
              <a:solidFill>
                <a:srgbClr val="000000"/>
              </a:solidFill>
              <a:uFillTx/>
              <a:latin typeface="Arial"/>
            </a:endParaRPr>
          </a:p>
        </p:txBody>
      </p:sp>
      <p:grpSp>
        <p:nvGrpSpPr>
          <p:cNvPr id="719" name=""/>
          <p:cNvGrpSpPr/>
          <p:nvPr/>
        </p:nvGrpSpPr>
        <p:grpSpPr>
          <a:xfrm>
            <a:off x="2037600" y="7498440"/>
            <a:ext cx="17206560" cy="826920"/>
            <a:chOff x="2037600" y="7498440"/>
            <a:chExt cx="17206560" cy="826920"/>
          </a:xfrm>
        </p:grpSpPr>
        <p:grpSp>
          <p:nvGrpSpPr>
            <p:cNvPr id="720" name=""/>
            <p:cNvGrpSpPr/>
            <p:nvPr/>
          </p:nvGrpSpPr>
          <p:grpSpPr>
            <a:xfrm>
              <a:off x="2037600" y="7498440"/>
              <a:ext cx="9984960" cy="826920"/>
              <a:chOff x="2037600" y="7498440"/>
              <a:chExt cx="9984960" cy="826920"/>
            </a:xfrm>
          </p:grpSpPr>
          <p:sp>
            <p:nvSpPr>
              <p:cNvPr id="721" name=""/>
              <p:cNvSpPr/>
              <p:nvPr/>
            </p:nvSpPr>
            <p:spPr>
              <a:xfrm>
                <a:off x="2037600" y="74984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22" name=""/>
              <p:cNvSpPr txBox="1"/>
              <p:nvPr/>
            </p:nvSpPr>
            <p:spPr>
              <a:xfrm>
                <a:off x="2878560" y="775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pitch</a:t>
                </a:r>
                <a:endParaRPr b="0" lang="en-US" sz="3400" strike="noStrike" u="none">
                  <a:solidFill>
                    <a:srgbClr val="000000"/>
                  </a:solidFill>
                  <a:uFillTx/>
                  <a:latin typeface="Arial"/>
                </a:endParaRPr>
              </a:p>
            </p:txBody>
          </p:sp>
        </p:grpSp>
        <p:grpSp>
          <p:nvGrpSpPr>
            <p:cNvPr id="723" name=""/>
            <p:cNvGrpSpPr/>
            <p:nvPr/>
          </p:nvGrpSpPr>
          <p:grpSpPr>
            <a:xfrm>
              <a:off x="3814560" y="7498440"/>
              <a:ext cx="9983880" cy="826920"/>
              <a:chOff x="3814560" y="7498440"/>
              <a:chExt cx="9983880" cy="826920"/>
            </a:xfrm>
          </p:grpSpPr>
          <p:sp>
            <p:nvSpPr>
              <p:cNvPr id="724" name=""/>
              <p:cNvSpPr/>
              <p:nvPr/>
            </p:nvSpPr>
            <p:spPr>
              <a:xfrm>
                <a:off x="3814560" y="7498440"/>
                <a:ext cx="1680120" cy="510480"/>
              </a:xfrm>
              <a:custGeom>
                <a:avLst/>
                <a:gdLst/>
                <a:ahLst/>
                <a:rect l="0" t="0" r="r" b="b"/>
                <a:pathLst>
                  <a:path w="4667" h="1418">
                    <a:moveTo>
                      <a:pt x="0" y="0"/>
                    </a:moveTo>
                    <a:lnTo>
                      <a:pt x="4667" y="0"/>
                    </a:lnTo>
                    <a:lnTo>
                      <a:pt x="4667"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25" name=""/>
              <p:cNvSpPr txBox="1"/>
              <p:nvPr/>
            </p:nvSpPr>
            <p:spPr>
              <a:xfrm>
                <a:off x="4654440" y="775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duration</a:t>
                </a:r>
                <a:endParaRPr b="0" lang="en-US" sz="3400" strike="noStrike" u="none">
                  <a:solidFill>
                    <a:srgbClr val="000000"/>
                  </a:solidFill>
                  <a:uFillTx/>
                  <a:latin typeface="Arial"/>
                </a:endParaRPr>
              </a:p>
            </p:txBody>
          </p:sp>
        </p:grpSp>
        <p:grpSp>
          <p:nvGrpSpPr>
            <p:cNvPr id="726" name=""/>
            <p:cNvGrpSpPr/>
            <p:nvPr/>
          </p:nvGrpSpPr>
          <p:grpSpPr>
            <a:xfrm>
              <a:off x="5589000" y="7498440"/>
              <a:ext cx="9985320" cy="826920"/>
              <a:chOff x="5589000" y="7498440"/>
              <a:chExt cx="9985320" cy="826920"/>
            </a:xfrm>
          </p:grpSpPr>
          <p:sp>
            <p:nvSpPr>
              <p:cNvPr id="727" name=""/>
              <p:cNvSpPr/>
              <p:nvPr/>
            </p:nvSpPr>
            <p:spPr>
              <a:xfrm>
                <a:off x="5589000" y="74984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28" name=""/>
              <p:cNvSpPr txBox="1"/>
              <p:nvPr/>
            </p:nvSpPr>
            <p:spPr>
              <a:xfrm>
                <a:off x="6430320" y="775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timbre</a:t>
                </a:r>
                <a:endParaRPr b="0" lang="en-US" sz="3400" strike="noStrike" u="none">
                  <a:solidFill>
                    <a:srgbClr val="000000"/>
                  </a:solidFill>
                  <a:uFillTx/>
                  <a:latin typeface="Arial"/>
                </a:endParaRPr>
              </a:p>
            </p:txBody>
          </p:sp>
        </p:grpSp>
        <p:grpSp>
          <p:nvGrpSpPr>
            <p:cNvPr id="729" name=""/>
            <p:cNvGrpSpPr/>
            <p:nvPr/>
          </p:nvGrpSpPr>
          <p:grpSpPr>
            <a:xfrm>
              <a:off x="7365960" y="7498440"/>
              <a:ext cx="9984960" cy="826920"/>
              <a:chOff x="7365960" y="7498440"/>
              <a:chExt cx="9984960" cy="826920"/>
            </a:xfrm>
          </p:grpSpPr>
          <p:sp>
            <p:nvSpPr>
              <p:cNvPr id="730" name=""/>
              <p:cNvSpPr/>
              <p:nvPr/>
            </p:nvSpPr>
            <p:spPr>
              <a:xfrm>
                <a:off x="7365960" y="7498440"/>
                <a:ext cx="1682280" cy="510480"/>
              </a:xfrm>
              <a:custGeom>
                <a:avLst/>
                <a:gdLst/>
                <a:ahLst/>
                <a:rect l="0" t="0" r="r" b="b"/>
                <a:pathLst>
                  <a:path w="4673" h="1418">
                    <a:moveTo>
                      <a:pt x="0" y="0"/>
                    </a:moveTo>
                    <a:lnTo>
                      <a:pt x="4673" y="0"/>
                    </a:lnTo>
                    <a:lnTo>
                      <a:pt x="4673"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31" name=""/>
              <p:cNvSpPr txBox="1"/>
              <p:nvPr/>
            </p:nvSpPr>
            <p:spPr>
              <a:xfrm>
                <a:off x="8206920" y="775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loudness</a:t>
                </a:r>
                <a:endParaRPr b="0" lang="en-US" sz="3400" strike="noStrike" u="none">
                  <a:solidFill>
                    <a:srgbClr val="000000"/>
                  </a:solidFill>
                  <a:uFillTx/>
                  <a:latin typeface="Arial"/>
                </a:endParaRPr>
              </a:p>
            </p:txBody>
          </p:sp>
        </p:grpSp>
        <p:grpSp>
          <p:nvGrpSpPr>
            <p:cNvPr id="732" name=""/>
            <p:cNvGrpSpPr/>
            <p:nvPr/>
          </p:nvGrpSpPr>
          <p:grpSpPr>
            <a:xfrm>
              <a:off x="9136080" y="7498440"/>
              <a:ext cx="10108080" cy="826920"/>
              <a:chOff x="9136080" y="7498440"/>
              <a:chExt cx="10108080" cy="826920"/>
            </a:xfrm>
          </p:grpSpPr>
          <p:sp>
            <p:nvSpPr>
              <p:cNvPr id="733" name=""/>
              <p:cNvSpPr/>
              <p:nvPr/>
            </p:nvSpPr>
            <p:spPr>
              <a:xfrm>
                <a:off x="9136080" y="7498440"/>
                <a:ext cx="1928520" cy="510480"/>
              </a:xfrm>
              <a:custGeom>
                <a:avLst/>
                <a:gdLst/>
                <a:ahLst/>
                <a:rect l="0" t="0" r="r" b="b"/>
                <a:pathLst>
                  <a:path w="5357" h="1418">
                    <a:moveTo>
                      <a:pt x="0" y="0"/>
                    </a:moveTo>
                    <a:lnTo>
                      <a:pt x="5357" y="0"/>
                    </a:lnTo>
                    <a:lnTo>
                      <a:pt x="5357" y="1418"/>
                    </a:lnTo>
                    <a:lnTo>
                      <a:pt x="0" y="1418"/>
                    </a:lnTo>
                    <a:lnTo>
                      <a:pt x="0" y="0"/>
                    </a:lnTo>
                    <a:close/>
                  </a:path>
                </a:pathLst>
              </a:custGeom>
              <a:solidFill>
                <a:srgbClr val="cce3b9"/>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34" name=""/>
              <p:cNvSpPr txBox="1"/>
              <p:nvPr/>
            </p:nvSpPr>
            <p:spPr>
              <a:xfrm>
                <a:off x="10100160" y="7753320"/>
                <a:ext cx="9144000" cy="572040"/>
              </a:xfrm>
              <a:prstGeom prst="rect">
                <a:avLst/>
              </a:prstGeom>
              <a:noFill/>
              <a:ln w="0">
                <a:noFill/>
              </a:ln>
            </p:spPr>
            <p:txBody>
              <a:bodyPr lIns="90000" rIns="90000" tIns="45000" bIns="45000" anchor="t">
                <a:noAutofit/>
              </a:bodyPr>
              <a:p>
                <a:pPr algn="ctr"/>
                <a:r>
                  <a:rPr b="0" lang="en-US" sz="3400" strike="noStrike" u="none">
                    <a:solidFill>
                      <a:srgbClr val="000000"/>
                    </a:solidFill>
                    <a:uFillTx/>
                    <a:latin typeface="Times New Roman"/>
                    <a:ea typeface="Times New Roman"/>
                  </a:rPr>
                  <a:t>location</a:t>
                </a:r>
                <a:endParaRPr b="0" lang="en-US" sz="3400" strike="noStrike" u="none">
                  <a:solidFill>
                    <a:srgbClr val="000000"/>
                  </a:solidFill>
                  <a:uFillTx/>
                  <a:latin typeface="Arial"/>
                </a:endParaRPr>
              </a:p>
            </p:txBody>
          </p:sp>
        </p:grpSp>
      </p:gr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5" name=""/>
          <p:cNvSpPr txBox="1"/>
          <p:nvPr/>
        </p:nvSpPr>
        <p:spPr>
          <a:xfrm>
            <a:off x="975240" y="3030120"/>
            <a:ext cx="11054160" cy="2090520"/>
          </a:xfrm>
          <a:prstGeom prst="rect">
            <a:avLst/>
          </a:prstGeom>
          <a:noFill/>
          <a:ln w="0">
            <a:noFill/>
          </a:ln>
        </p:spPr>
        <p:txBody>
          <a:bodyPr lIns="90000" rIns="90000" tIns="45000" bIns="45000" anchor="ctr">
            <a:normAutofit/>
          </a:bodyPr>
          <a:p>
            <a:pPr algn="ctr"/>
            <a:r>
              <a:rPr b="0" lang="en-US" sz="6200" strike="noStrike" u="none">
                <a:solidFill>
                  <a:srgbClr val="000000"/>
                </a:solidFill>
                <a:uFillTx/>
                <a:latin typeface="Calibri"/>
                <a:ea typeface="Calibri"/>
              </a:rPr>
              <a:t>Sensory Perception</a:t>
            </a:r>
            <a:endParaRPr b="0" lang="en-US" sz="6200" strike="noStrike" u="none">
              <a:solidFill>
                <a:srgbClr val="000000"/>
              </a:solidFill>
              <a:uFillTx/>
              <a:latin typeface="Arial"/>
            </a:endParaRPr>
          </a:p>
        </p:txBody>
      </p:sp>
      <p:pic>
        <p:nvPicPr>
          <p:cNvPr id="736" name="" descr=""/>
          <p:cNvPicPr/>
          <p:nvPr/>
        </p:nvPicPr>
        <p:blipFill>
          <a:blip r:embed="rId1"/>
          <a:stretch/>
        </p:blipFill>
        <p:spPr>
          <a:xfrm>
            <a:off x="4946760" y="2943720"/>
            <a:ext cx="2540520" cy="3866400"/>
          </a:xfrm>
          <a:prstGeom prst="rect">
            <a:avLst/>
          </a:prstGeom>
          <a:ln w="0">
            <a:noFill/>
          </a:ln>
        </p:spPr>
      </p:pic>
      <p:sp>
        <p:nvSpPr>
          <p:cNvPr id="737" name=""/>
          <p:cNvSpPr txBox="1"/>
          <p:nvPr/>
        </p:nvSpPr>
        <p:spPr>
          <a:xfrm>
            <a:off x="2350080" y="7265160"/>
            <a:ext cx="830520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Perception and Perceptual Organisation</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8" name=""/>
          <p:cNvSpPr txBox="1"/>
          <p:nvPr/>
        </p:nvSpPr>
        <p:spPr>
          <a:xfrm>
            <a:off x="975240" y="3030120"/>
            <a:ext cx="11054160" cy="2090520"/>
          </a:xfrm>
          <a:prstGeom prst="rect">
            <a:avLst/>
          </a:prstGeom>
          <a:noFill/>
          <a:ln w="0">
            <a:noFill/>
          </a:ln>
        </p:spPr>
        <p:txBody>
          <a:bodyPr lIns="90000" rIns="90000" tIns="45000" bIns="45000" anchor="ctr">
            <a:normAutofit/>
          </a:bodyPr>
          <a:p>
            <a:pPr algn="ctr"/>
            <a:r>
              <a:rPr b="0" lang="en-US" sz="6200" strike="noStrike" u="none">
                <a:solidFill>
                  <a:srgbClr val="000000"/>
                </a:solidFill>
                <a:uFillTx/>
                <a:latin typeface="Calibri"/>
                <a:ea typeface="Calibri"/>
              </a:rPr>
              <a:t>Sensory Perception</a:t>
            </a:r>
            <a:endParaRPr b="0" lang="en-US" sz="6200" strike="noStrike" u="none">
              <a:solidFill>
                <a:srgbClr val="000000"/>
              </a:solidFill>
              <a:uFillTx/>
              <a:latin typeface="Arial"/>
            </a:endParaRPr>
          </a:p>
        </p:txBody>
      </p:sp>
      <p:sp>
        <p:nvSpPr>
          <p:cNvPr id="739" name=""/>
          <p:cNvSpPr txBox="1"/>
          <p:nvPr/>
        </p:nvSpPr>
        <p:spPr>
          <a:xfrm>
            <a:off x="2350080" y="7265160"/>
            <a:ext cx="8305200" cy="111420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Perception and Perceptual Organisation</a:t>
            </a:r>
            <a:endParaRPr b="0" lang="en-US" sz="3600" strike="noStrike" u="none">
              <a:solidFill>
                <a:srgbClr val="000000"/>
              </a:solidFill>
              <a:uFillTx/>
              <a:latin typeface="Arial"/>
            </a:endParaRPr>
          </a:p>
        </p:txBody>
      </p:sp>
      <p:pic>
        <p:nvPicPr>
          <p:cNvPr id="740" name="" descr=""/>
          <p:cNvPicPr/>
          <p:nvPr/>
        </p:nvPicPr>
        <p:blipFill>
          <a:blip r:embed="rId1"/>
          <a:stretch/>
        </p:blipFill>
        <p:spPr>
          <a:xfrm>
            <a:off x="3040200" y="2176920"/>
            <a:ext cx="6924600" cy="4608000"/>
          </a:xfrm>
          <a:prstGeom prst="rect">
            <a:avLst/>
          </a:prstGeom>
          <a:ln w="0">
            <a:noFill/>
          </a:ln>
        </p:spPr>
      </p:pic>
      <p:sp>
        <p:nvSpPr>
          <p:cNvPr id="741" name=""/>
          <p:cNvSpPr txBox="1"/>
          <p:nvPr/>
        </p:nvSpPr>
        <p:spPr>
          <a:xfrm>
            <a:off x="2088000" y="8393040"/>
            <a:ext cx="8828640" cy="64764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a:t>
            </a:r>
            <a:r>
              <a:rPr b="1" lang="en-US" sz="3600" strike="noStrike" u="none">
                <a:solidFill>
                  <a:srgbClr val="000000"/>
                </a:solidFill>
                <a:uFillTx/>
                <a:latin typeface="Helvetica-Light"/>
                <a:ea typeface="Helvetica-Light"/>
              </a:rPr>
              <a:t>Music is in the ear of the beholder”</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2" name=""/>
          <p:cNvSpPr txBox="1"/>
          <p:nvPr/>
        </p:nvSpPr>
        <p:spPr>
          <a:xfrm>
            <a:off x="650160" y="390600"/>
            <a:ext cx="11704320" cy="1625760"/>
          </a:xfrm>
          <a:prstGeom prst="rect">
            <a:avLst/>
          </a:prstGeom>
          <a:noFill/>
          <a:ln w="0">
            <a:noFill/>
          </a:ln>
        </p:spPr>
        <p:txBody>
          <a:bodyPr lIns="90000" rIns="90000" tIns="45000" bIns="45000" anchor="ctr">
            <a:normAutofit/>
          </a:bodyPr>
          <a:p>
            <a:pPr algn="ctr"/>
            <a:r>
              <a:rPr b="0" lang="en-US" sz="7800" strike="noStrike" u="none">
                <a:solidFill>
                  <a:srgbClr val="000000"/>
                </a:solidFill>
                <a:uFillTx/>
                <a:latin typeface="Helvetica-Light"/>
                <a:ea typeface="Helvetica-Light"/>
              </a:rPr>
              <a:t>Auditory scene analysis</a:t>
            </a:r>
            <a:endParaRPr b="0" lang="en-US" sz="7800" strike="noStrike" u="none">
              <a:solidFill>
                <a:srgbClr val="000000"/>
              </a:solidFill>
              <a:uFillTx/>
              <a:latin typeface="Arial"/>
            </a:endParaRPr>
          </a:p>
        </p:txBody>
      </p:sp>
      <p:sp>
        <p:nvSpPr>
          <p:cNvPr id="743" name=""/>
          <p:cNvSpPr txBox="1"/>
          <p:nvPr/>
        </p:nvSpPr>
        <p:spPr>
          <a:xfrm>
            <a:off x="650160" y="2275920"/>
            <a:ext cx="5743800" cy="6436800"/>
          </a:xfrm>
          <a:prstGeom prst="rect">
            <a:avLst/>
          </a:prstGeom>
          <a:noFill/>
          <a:ln w="0">
            <a:noFill/>
          </a:ln>
        </p:spPr>
        <p:txBody>
          <a:bodyPr lIns="90000" rIns="90000" tIns="45000" bIns="45000" anchor="t">
            <a:normAutofit/>
          </a:bodyPr>
          <a:p>
            <a:r>
              <a:rPr b="0" lang="en-US" sz="3400" strike="noStrike" u="none">
                <a:solidFill>
                  <a:srgbClr val="000000"/>
                </a:solidFill>
                <a:uFillTx/>
                <a:latin typeface="Helvetica-Light"/>
                <a:ea typeface="Helvetica-Light"/>
              </a:rPr>
              <a:t>tonotopic  organization </a:t>
            </a:r>
            <a:r>
              <a:rPr b="0" lang="en-US" sz="2200" strike="noStrike" u="none">
                <a:solidFill>
                  <a:srgbClr val="000000"/>
                </a:solidFill>
                <a:uFillTx/>
                <a:latin typeface="Helvetica-Light"/>
                <a:ea typeface="Helvetica-Light"/>
              </a:rPr>
              <a:t>(Ress &amp; Chandrasekaran, 2013)</a:t>
            </a:r>
            <a:endParaRPr b="0" lang="en-US" sz="2200" strike="noStrike" u="none">
              <a:solidFill>
                <a:srgbClr val="000000"/>
              </a:solidFill>
              <a:uFillTx/>
              <a:latin typeface="Arial"/>
            </a:endParaRPr>
          </a:p>
        </p:txBody>
      </p:sp>
      <p:sp>
        <p:nvSpPr>
          <p:cNvPr id="744" name=""/>
          <p:cNvSpPr txBox="1"/>
          <p:nvPr/>
        </p:nvSpPr>
        <p:spPr>
          <a:xfrm>
            <a:off x="378000" y="2648160"/>
            <a:ext cx="7215120" cy="6674400"/>
          </a:xfrm>
          <a:prstGeom prst="rect">
            <a:avLst/>
          </a:prstGeom>
          <a:noFill/>
          <a:ln w="0">
            <a:noFill/>
          </a:ln>
        </p:spPr>
        <p:txBody>
          <a:bodyPr lIns="90000" rIns="90000" tIns="45000" bIns="45000" anchor="t">
            <a:normAutofit fontScale="77500" lnSpcReduction="19999"/>
          </a:bodyPr>
          <a:p>
            <a:pPr marL="446040" indent="-446040">
              <a:spcBef>
                <a:spcPts val="819"/>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coined by </a:t>
            </a:r>
            <a:r>
              <a:rPr b="1" lang="en-US" sz="3400" strike="noStrike" u="none">
                <a:solidFill>
                  <a:srgbClr val="000000"/>
                </a:solidFill>
                <a:uFillTx/>
                <a:latin typeface="Calibri-Light"/>
                <a:ea typeface="Calibri-Light"/>
              </a:rPr>
              <a:t>Albert Bregman</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proposed model for the basis of auditory perception - the auditory system needs to make sense of the superposition of component sounds (</a:t>
            </a:r>
            <a:r>
              <a:rPr b="1" lang="en-US" sz="3400" strike="noStrike" u="none">
                <a:solidFill>
                  <a:srgbClr val="000000"/>
                </a:solidFill>
                <a:uFillTx/>
                <a:latin typeface="Calibri-Light"/>
                <a:ea typeface="Calibri-Light"/>
              </a:rPr>
              <a:t>the auditory scene).</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human auditory system segregates and organizes sound into perceptually meaningful elements or </a:t>
            </a:r>
            <a:r>
              <a:rPr b="1" lang="en-US" sz="3400" strike="noStrike" u="none">
                <a:solidFill>
                  <a:srgbClr val="000000"/>
                </a:solidFill>
                <a:uFillTx/>
                <a:latin typeface="Calibri-Light"/>
                <a:ea typeface="Calibri-Light"/>
              </a:rPr>
              <a:t>auditory streams</a:t>
            </a:r>
            <a:r>
              <a:rPr b="0" lang="en-US" sz="3400" strike="noStrike" u="none">
                <a:solidFill>
                  <a:srgbClr val="000000"/>
                </a:solidFill>
                <a:uFillTx/>
                <a:latin typeface="Calibri-Light"/>
                <a:ea typeface="Calibri-Light"/>
              </a:rPr>
              <a:t> from an incoming mixed stream</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it needs to group the components of the sound that come from the same sound source</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ability to determine </a:t>
            </a:r>
            <a:r>
              <a:rPr b="1" lang="en-US" sz="3400" strike="noStrike" u="none">
                <a:solidFill>
                  <a:srgbClr val="000000"/>
                </a:solidFill>
                <a:uFillTx/>
                <a:latin typeface="Calibri-Light"/>
                <a:ea typeface="Calibri-Light"/>
              </a:rPr>
              <a:t>location</a:t>
            </a:r>
            <a:r>
              <a:rPr b="0" lang="en-US" sz="3400" strike="noStrike" u="none">
                <a:solidFill>
                  <a:srgbClr val="000000"/>
                </a:solidFill>
                <a:uFillTx/>
                <a:latin typeface="Calibri-Light"/>
                <a:ea typeface="Calibri-Light"/>
              </a:rPr>
              <a:t> and </a:t>
            </a:r>
            <a:r>
              <a:rPr b="1" lang="en-US" sz="3400" strike="noStrike" u="none">
                <a:solidFill>
                  <a:srgbClr val="000000"/>
                </a:solidFill>
                <a:uFillTx/>
                <a:latin typeface="Calibri-Light"/>
                <a:ea typeface="Calibri-Light"/>
              </a:rPr>
              <a:t>distance</a:t>
            </a:r>
            <a:r>
              <a:rPr b="0" lang="en-US" sz="3400" strike="noStrike" u="none">
                <a:solidFill>
                  <a:srgbClr val="000000"/>
                </a:solidFill>
                <a:uFillTx/>
                <a:latin typeface="Calibri-Light"/>
                <a:ea typeface="Calibri-Light"/>
              </a:rPr>
              <a:t> of sound </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many of these can be explained by auditory analogues of the </a:t>
            </a:r>
            <a:r>
              <a:rPr b="1" lang="en-US" sz="3400" strike="noStrike" u="none">
                <a:solidFill>
                  <a:srgbClr val="000000"/>
                </a:solidFill>
                <a:uFillTx/>
                <a:latin typeface="Calibri-Light"/>
                <a:ea typeface="Calibri-Light"/>
              </a:rPr>
              <a:t>Gestalt principles</a:t>
            </a:r>
            <a:endParaRPr b="0" lang="en-US" sz="3400" strike="noStrike" u="none">
              <a:solidFill>
                <a:srgbClr val="000000"/>
              </a:solidFill>
              <a:uFillTx/>
              <a:latin typeface="Arial"/>
            </a:endParaRPr>
          </a:p>
        </p:txBody>
      </p:sp>
      <p:pic>
        <p:nvPicPr>
          <p:cNvPr id="745" name="" descr=""/>
          <p:cNvPicPr/>
          <p:nvPr/>
        </p:nvPicPr>
        <p:blipFill>
          <a:blip r:embed="rId1"/>
          <a:stretch/>
        </p:blipFill>
        <p:spPr>
          <a:xfrm>
            <a:off x="7966440" y="2342520"/>
            <a:ext cx="4595400" cy="3067200"/>
          </a:xfrm>
          <a:prstGeom prst="rect">
            <a:avLst/>
          </a:prstGeom>
          <a:ln w="0">
            <a:noFill/>
          </a:ln>
        </p:spPr>
      </p:pic>
      <p:pic>
        <p:nvPicPr>
          <p:cNvPr id="746" name="" descr=""/>
          <p:cNvPicPr/>
          <p:nvPr/>
        </p:nvPicPr>
        <p:blipFill>
          <a:blip r:embed="rId2"/>
          <a:stretch/>
        </p:blipFill>
        <p:spPr>
          <a:xfrm>
            <a:off x="8476200" y="5513760"/>
            <a:ext cx="2540520" cy="38664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7"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7800" strike="noStrike" u="none">
                <a:solidFill>
                  <a:srgbClr val="000000"/>
                </a:solidFill>
                <a:uFillTx/>
                <a:latin typeface="Helvetica-Light"/>
                <a:ea typeface="Helvetica-Light"/>
              </a:rPr>
              <a:t>Gestalt Theory</a:t>
            </a:r>
            <a:endParaRPr b="0" lang="en-US" sz="7800" strike="noStrike" u="none">
              <a:solidFill>
                <a:srgbClr val="000000"/>
              </a:solidFill>
              <a:uFillTx/>
              <a:latin typeface="Arial"/>
            </a:endParaRPr>
          </a:p>
        </p:txBody>
      </p:sp>
      <p:sp>
        <p:nvSpPr>
          <p:cNvPr id="748" name=""/>
          <p:cNvSpPr txBox="1"/>
          <p:nvPr/>
        </p:nvSpPr>
        <p:spPr>
          <a:xfrm>
            <a:off x="952560" y="2603520"/>
            <a:ext cx="11099880" cy="6286680"/>
          </a:xfrm>
          <a:prstGeom prst="rect">
            <a:avLst/>
          </a:prstGeom>
          <a:noFill/>
          <a:ln w="0">
            <a:noFill/>
          </a:ln>
        </p:spPr>
        <p:txBody>
          <a:bodyPr lIns="90000" rIns="90000" tIns="45000" bIns="45000" anchor="ctr">
            <a:normAutofit/>
          </a:bodyPr>
          <a:p>
            <a:pPr marL="4442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Gestalt: shape or form</a:t>
            </a:r>
            <a:endParaRPr b="0" lang="en-US" sz="3400" strike="noStrike" u="none">
              <a:solidFill>
                <a:srgbClr val="000000"/>
              </a:solidFill>
              <a:uFillTx/>
              <a:latin typeface="Arial"/>
            </a:endParaRPr>
          </a:p>
          <a:p>
            <a:pPr marL="4442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started in 1890s</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Kurt Koffka, Max Wertheimer, Wolfgang Köhler</a:t>
            </a:r>
            <a:endParaRPr b="0" lang="en-US" sz="3400" strike="noStrike" u="none">
              <a:solidFill>
                <a:srgbClr val="000000"/>
              </a:solidFill>
              <a:uFillTx/>
              <a:latin typeface="Arial"/>
            </a:endParaRPr>
          </a:p>
          <a:p>
            <a:pPr marL="4442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reaction to </a:t>
            </a:r>
            <a:r>
              <a:rPr b="0" i="1" lang="en-US" sz="3400" strike="noStrike" u="none">
                <a:solidFill>
                  <a:srgbClr val="000000"/>
                </a:solidFill>
                <a:uFillTx/>
                <a:latin typeface="Helvetica-Light"/>
                <a:ea typeface="Helvetica-Light"/>
              </a:rPr>
              <a:t>atomism (</a:t>
            </a:r>
            <a:r>
              <a:rPr b="0" lang="en-US" sz="3400" strike="noStrike" u="none">
                <a:solidFill>
                  <a:srgbClr val="000000"/>
                </a:solidFill>
                <a:uFillTx/>
                <a:latin typeface="Helvetica-Light"/>
                <a:ea typeface="Helvetica-Light"/>
              </a:rPr>
              <a:t>nature of things is absolute and not dependent on context)</a:t>
            </a:r>
            <a:endParaRPr b="0" lang="en-US" sz="3400" strike="noStrike" u="none">
              <a:solidFill>
                <a:srgbClr val="000000"/>
              </a:solidFill>
              <a:uFillTx/>
              <a:latin typeface="Arial"/>
            </a:endParaRPr>
          </a:p>
          <a:p>
            <a:pPr marL="444240" indent="-444240">
              <a:spcBef>
                <a:spcPts val="4201"/>
              </a:spcBef>
              <a:buClr>
                <a:srgbClr val="000000"/>
              </a:buClr>
              <a:buSzPct val="45000"/>
              <a:buFont typeface=""/>
              <a:buChar char=""/>
            </a:pPr>
            <a:r>
              <a:rPr b="0" i="1" lang="en-US" sz="3400" strike="noStrike" u="none">
                <a:solidFill>
                  <a:srgbClr val="000000"/>
                </a:solidFill>
                <a:uFillTx/>
                <a:latin typeface="Helvetica-Light"/>
                <a:ea typeface="Helvetica-Light"/>
              </a:rPr>
              <a:t>holistic/gestalt</a:t>
            </a:r>
            <a:r>
              <a:rPr b="0" lang="en-US" sz="3400" strike="noStrike" u="none">
                <a:solidFill>
                  <a:srgbClr val="000000"/>
                </a:solidFill>
                <a:uFillTx/>
                <a:latin typeface="Helvetica-Light"/>
                <a:ea typeface="Helvetica-Light"/>
              </a:rPr>
              <a:t>: </a:t>
            </a:r>
            <a:r>
              <a:rPr b="1" lang="en-US" sz="3400" strike="noStrike" u="none">
                <a:solidFill>
                  <a:srgbClr val="000000"/>
                </a:solidFill>
                <a:uFillTx/>
                <a:latin typeface="Helvetica-Light"/>
                <a:ea typeface="Helvetica-Light"/>
              </a:rPr>
              <a:t>the whole is something else than the sum of its parts</a:t>
            </a:r>
            <a:endParaRPr b="0" lang="en-US" sz="3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9" name=""/>
          <p:cNvSpPr txBox="1"/>
          <p:nvPr/>
        </p:nvSpPr>
        <p:spPr>
          <a:xfrm>
            <a:off x="650160" y="551880"/>
            <a:ext cx="11704320" cy="1083600"/>
          </a:xfrm>
          <a:prstGeom prst="rect">
            <a:avLst/>
          </a:prstGeom>
          <a:noFill/>
          <a:ln w="0">
            <a:noFill/>
          </a:ln>
        </p:spPr>
        <p:txBody>
          <a:bodyPr lIns="90000" rIns="90000" tIns="45000" bIns="45000" anchor="ctr">
            <a:normAutofit fontScale="77500" lnSpcReduction="19999"/>
          </a:bodyPr>
          <a:p>
            <a:pPr algn="ctr">
              <a:lnSpc>
                <a:spcPct val="90000"/>
              </a:lnSpc>
            </a:pPr>
            <a:r>
              <a:rPr b="0" lang="en-US" sz="6200" strike="noStrike" u="none">
                <a:solidFill>
                  <a:srgbClr val="000000"/>
                </a:solidFill>
                <a:uFillTx/>
                <a:latin typeface="Calibri-Light"/>
                <a:ea typeface="Calibri-Light"/>
              </a:rPr>
              <a:t>Gestalt principles of perceptual organization</a:t>
            </a:r>
            <a:endParaRPr b="0" lang="en-US" sz="6200" strike="noStrike" u="none">
              <a:solidFill>
                <a:srgbClr val="000000"/>
              </a:solidFill>
              <a:uFillTx/>
              <a:latin typeface="Arial"/>
            </a:endParaRPr>
          </a:p>
        </p:txBody>
      </p:sp>
      <p:sp>
        <p:nvSpPr>
          <p:cNvPr id="750" name=""/>
          <p:cNvSpPr txBox="1"/>
          <p:nvPr/>
        </p:nvSpPr>
        <p:spPr>
          <a:xfrm>
            <a:off x="324000" y="2140560"/>
            <a:ext cx="12159720" cy="7131240"/>
          </a:xfrm>
          <a:prstGeom prst="rect">
            <a:avLst/>
          </a:prstGeom>
          <a:noFill/>
          <a:ln w="0">
            <a:noFill/>
          </a:ln>
        </p:spPr>
        <p:txBody>
          <a:bodyPr lIns="90000" rIns="90000" tIns="45000" bIns="45000" anchor="t">
            <a:normAutofit/>
          </a:bodyPr>
          <a:p>
            <a:pPr marL="74448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brain’s innate organising tendencies allow us to perceive things as organised wholes than individual elements</a:t>
            </a:r>
            <a:endParaRPr b="0" lang="en-US" sz="4000" strike="noStrike" u="none">
              <a:solidFill>
                <a:srgbClr val="000000"/>
              </a:solidFill>
              <a:uFillTx/>
              <a:latin typeface="Arial"/>
            </a:endParaRPr>
          </a:p>
          <a:p>
            <a:pPr marL="74448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main ideas:</a:t>
            </a:r>
            <a:endParaRPr b="0" lang="en-US" sz="4000" strike="noStrike" u="none">
              <a:solidFill>
                <a:srgbClr val="000000"/>
              </a:solidFill>
              <a:uFillTx/>
              <a:latin typeface="Arial"/>
            </a:endParaRPr>
          </a:p>
          <a:p>
            <a:pPr lvl="1" marL="114444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we often experience things that are not a part of our simple sensations</a:t>
            </a:r>
            <a:endParaRPr b="0" lang="en-US" sz="4000" strike="noStrike" u="none">
              <a:solidFill>
                <a:srgbClr val="000000"/>
              </a:solidFill>
              <a:uFillTx/>
              <a:latin typeface="Arial"/>
            </a:endParaRPr>
          </a:p>
          <a:p>
            <a:pPr lvl="1" marL="114444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perception of things is affected by the context</a:t>
            </a:r>
            <a:endParaRPr b="0" lang="en-US" sz="4000" strike="noStrike" u="none">
              <a:solidFill>
                <a:srgbClr val="000000"/>
              </a:solidFill>
              <a:uFillTx/>
              <a:latin typeface="Arial"/>
            </a:endParaRPr>
          </a:p>
          <a:p>
            <a:pPr lvl="1" marL="114444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a:t>
            </a:r>
            <a:r>
              <a:rPr b="0" lang="en-US" sz="4000" strike="noStrike" u="none">
                <a:solidFill>
                  <a:srgbClr val="000000"/>
                </a:solidFill>
                <a:uFillTx/>
                <a:latin typeface="Calibri-Light"/>
                <a:ea typeface="Calibri-Light"/>
              </a:rPr>
              <a:t>The whole is something other than the sum of its parts”</a:t>
            </a:r>
            <a:endParaRPr b="0" lang="en-US" sz="4000" strike="noStrike" u="none">
              <a:solidFill>
                <a:srgbClr val="000000"/>
              </a:solidFill>
              <a:uFillTx/>
              <a:latin typeface="Arial"/>
            </a:endParaRPr>
          </a:p>
          <a:p>
            <a:pPr lvl="1" marL="1144440" indent="-515880">
              <a:lnSpc>
                <a:spcPct val="90000"/>
              </a:lnSpc>
              <a:spcBef>
                <a:spcPts val="751"/>
              </a:spcBef>
              <a:buClr>
                <a:srgbClr val="000000"/>
              </a:buClr>
              <a:buSzPct val="45000"/>
              <a:buFont typeface=""/>
              <a:buChar char=""/>
            </a:pPr>
            <a:r>
              <a:rPr b="0" lang="en-US" sz="4000" strike="noStrike" u="none">
                <a:solidFill>
                  <a:srgbClr val="000000"/>
                </a:solidFill>
                <a:uFillTx/>
                <a:latin typeface="Calibri-Light"/>
                <a:ea typeface="Calibri-Light"/>
              </a:rPr>
              <a:t>can be summarized as a set of principles</a:t>
            </a:r>
            <a:endParaRPr b="0" lang="en-US" sz="4000" strike="noStrike" u="none">
              <a:solidFill>
                <a:srgbClr val="000000"/>
              </a:solidFill>
              <a:uFillTx/>
              <a:latin typeface="Arial"/>
            </a:endParaRPr>
          </a:p>
        </p:txBody>
      </p:sp>
      <p:pic>
        <p:nvPicPr>
          <p:cNvPr id="751" name="" descr=""/>
          <p:cNvPicPr/>
          <p:nvPr/>
        </p:nvPicPr>
        <p:blipFill>
          <a:blip r:embed="rId1"/>
          <a:stretch/>
        </p:blipFill>
        <p:spPr>
          <a:xfrm>
            <a:off x="7911720" y="7754040"/>
            <a:ext cx="5026320" cy="20466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2" name=""/>
          <p:cNvSpPr txBox="1"/>
          <p:nvPr/>
        </p:nvSpPr>
        <p:spPr>
          <a:xfrm>
            <a:off x="-774720" y="461880"/>
            <a:ext cx="9979920" cy="2124000"/>
          </a:xfrm>
          <a:prstGeom prst="rect">
            <a:avLst/>
          </a:prstGeom>
          <a:noFill/>
          <a:ln w="0">
            <a:noFill/>
          </a:ln>
        </p:spPr>
        <p:txBody>
          <a:bodyPr lIns="90000" rIns="90000" tIns="45000" bIns="45000" anchor="ctr">
            <a:normAutofit/>
          </a:bodyPr>
          <a:p>
            <a:pPr algn="ctr"/>
            <a:r>
              <a:rPr b="0" lang="en-US" sz="6900" strike="noStrike" u="none">
                <a:solidFill>
                  <a:srgbClr val="000000"/>
                </a:solidFill>
                <a:uFillTx/>
                <a:latin typeface="Helvetica-Light"/>
                <a:ea typeface="Helvetica-Light"/>
              </a:rPr>
              <a:t>Principle of Proximity</a:t>
            </a:r>
            <a:endParaRPr b="0" lang="en-US" sz="6900" strike="noStrike" u="none">
              <a:solidFill>
                <a:srgbClr val="000000"/>
              </a:solidFill>
              <a:uFillTx/>
              <a:latin typeface="Arial"/>
            </a:endParaRPr>
          </a:p>
        </p:txBody>
      </p:sp>
      <p:sp>
        <p:nvSpPr>
          <p:cNvPr id="753" name=""/>
          <p:cNvSpPr txBox="1"/>
          <p:nvPr/>
        </p:nvSpPr>
        <p:spPr>
          <a:xfrm>
            <a:off x="952560" y="2603520"/>
            <a:ext cx="5334120" cy="6286680"/>
          </a:xfrm>
          <a:prstGeom prst="rect">
            <a:avLst/>
          </a:prstGeom>
          <a:noFill/>
          <a:ln w="0">
            <a:noFill/>
          </a:ln>
        </p:spPr>
        <p:txBody>
          <a:bodyPr lIns="90000" rIns="90000" tIns="45000" bIns="45000" anchor="ctr">
            <a:normAutofit/>
          </a:bodyPr>
          <a:p>
            <a:pPr marL="367920" indent="-36792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objects that are close to each other tend to be grouped together</a:t>
            </a:r>
            <a:endParaRPr b="0" lang="en-US" sz="2800" strike="noStrike" u="none">
              <a:solidFill>
                <a:srgbClr val="000000"/>
              </a:solidFill>
              <a:uFillTx/>
              <a:latin typeface="Arial"/>
            </a:endParaRPr>
          </a:p>
        </p:txBody>
      </p:sp>
      <p:grpSp>
        <p:nvGrpSpPr>
          <p:cNvPr id="754" name=""/>
          <p:cNvGrpSpPr/>
          <p:nvPr/>
        </p:nvGrpSpPr>
        <p:grpSpPr>
          <a:xfrm>
            <a:off x="8669880" y="1083600"/>
            <a:ext cx="3684600" cy="3901680"/>
            <a:chOff x="8669880" y="1083600"/>
            <a:chExt cx="3684600" cy="3901680"/>
          </a:xfrm>
        </p:grpSpPr>
        <p:sp>
          <p:nvSpPr>
            <p:cNvPr id="755" name=""/>
            <p:cNvSpPr/>
            <p:nvPr/>
          </p:nvSpPr>
          <p:spPr>
            <a:xfrm>
              <a:off x="866988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56" name=""/>
            <p:cNvSpPr/>
            <p:nvPr/>
          </p:nvSpPr>
          <p:spPr>
            <a:xfrm>
              <a:off x="921168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57" name=""/>
            <p:cNvSpPr/>
            <p:nvPr/>
          </p:nvSpPr>
          <p:spPr>
            <a:xfrm>
              <a:off x="975348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58" name=""/>
            <p:cNvSpPr/>
            <p:nvPr/>
          </p:nvSpPr>
          <p:spPr>
            <a:xfrm>
              <a:off x="1029564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59" name=""/>
            <p:cNvSpPr/>
            <p:nvPr/>
          </p:nvSpPr>
          <p:spPr>
            <a:xfrm>
              <a:off x="1083744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0" name=""/>
            <p:cNvSpPr/>
            <p:nvPr/>
          </p:nvSpPr>
          <p:spPr>
            <a:xfrm>
              <a:off x="1137924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1" name=""/>
            <p:cNvSpPr/>
            <p:nvPr/>
          </p:nvSpPr>
          <p:spPr>
            <a:xfrm>
              <a:off x="11921040" y="1083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2" name=""/>
            <p:cNvSpPr/>
            <p:nvPr/>
          </p:nvSpPr>
          <p:spPr>
            <a:xfrm>
              <a:off x="866988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3" name=""/>
            <p:cNvSpPr/>
            <p:nvPr/>
          </p:nvSpPr>
          <p:spPr>
            <a:xfrm>
              <a:off x="921168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4" name=""/>
            <p:cNvSpPr/>
            <p:nvPr/>
          </p:nvSpPr>
          <p:spPr>
            <a:xfrm>
              <a:off x="975348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5" name=""/>
            <p:cNvSpPr/>
            <p:nvPr/>
          </p:nvSpPr>
          <p:spPr>
            <a:xfrm>
              <a:off x="1029564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6" name=""/>
            <p:cNvSpPr/>
            <p:nvPr/>
          </p:nvSpPr>
          <p:spPr>
            <a:xfrm>
              <a:off x="1083744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7" name=""/>
            <p:cNvSpPr/>
            <p:nvPr/>
          </p:nvSpPr>
          <p:spPr>
            <a:xfrm>
              <a:off x="1137924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8" name=""/>
            <p:cNvSpPr/>
            <p:nvPr/>
          </p:nvSpPr>
          <p:spPr>
            <a:xfrm>
              <a:off x="11921040" y="1950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69" name=""/>
            <p:cNvSpPr/>
            <p:nvPr/>
          </p:nvSpPr>
          <p:spPr>
            <a:xfrm>
              <a:off x="866988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0" name=""/>
            <p:cNvSpPr/>
            <p:nvPr/>
          </p:nvSpPr>
          <p:spPr>
            <a:xfrm>
              <a:off x="921168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1" name=""/>
            <p:cNvSpPr/>
            <p:nvPr/>
          </p:nvSpPr>
          <p:spPr>
            <a:xfrm>
              <a:off x="975348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2" name=""/>
            <p:cNvSpPr/>
            <p:nvPr/>
          </p:nvSpPr>
          <p:spPr>
            <a:xfrm>
              <a:off x="1029564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3" name=""/>
            <p:cNvSpPr/>
            <p:nvPr/>
          </p:nvSpPr>
          <p:spPr>
            <a:xfrm>
              <a:off x="1083744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4" name=""/>
            <p:cNvSpPr/>
            <p:nvPr/>
          </p:nvSpPr>
          <p:spPr>
            <a:xfrm>
              <a:off x="1137924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5" name=""/>
            <p:cNvSpPr/>
            <p:nvPr/>
          </p:nvSpPr>
          <p:spPr>
            <a:xfrm>
              <a:off x="11921040" y="281772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6" name=""/>
            <p:cNvSpPr/>
            <p:nvPr/>
          </p:nvSpPr>
          <p:spPr>
            <a:xfrm>
              <a:off x="866988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7" name=""/>
            <p:cNvSpPr/>
            <p:nvPr/>
          </p:nvSpPr>
          <p:spPr>
            <a:xfrm>
              <a:off x="921168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8" name=""/>
            <p:cNvSpPr/>
            <p:nvPr/>
          </p:nvSpPr>
          <p:spPr>
            <a:xfrm>
              <a:off x="975348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79" name=""/>
            <p:cNvSpPr/>
            <p:nvPr/>
          </p:nvSpPr>
          <p:spPr>
            <a:xfrm>
              <a:off x="1029564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0" name=""/>
            <p:cNvSpPr/>
            <p:nvPr/>
          </p:nvSpPr>
          <p:spPr>
            <a:xfrm>
              <a:off x="1083744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1" name=""/>
            <p:cNvSpPr/>
            <p:nvPr/>
          </p:nvSpPr>
          <p:spPr>
            <a:xfrm>
              <a:off x="1137924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2" name=""/>
            <p:cNvSpPr/>
            <p:nvPr/>
          </p:nvSpPr>
          <p:spPr>
            <a:xfrm>
              <a:off x="11921040" y="368460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3" name=""/>
            <p:cNvSpPr/>
            <p:nvPr/>
          </p:nvSpPr>
          <p:spPr>
            <a:xfrm>
              <a:off x="866988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4" name=""/>
            <p:cNvSpPr/>
            <p:nvPr/>
          </p:nvSpPr>
          <p:spPr>
            <a:xfrm>
              <a:off x="921168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5" name=""/>
            <p:cNvSpPr/>
            <p:nvPr/>
          </p:nvSpPr>
          <p:spPr>
            <a:xfrm>
              <a:off x="975348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6" name=""/>
            <p:cNvSpPr/>
            <p:nvPr/>
          </p:nvSpPr>
          <p:spPr>
            <a:xfrm>
              <a:off x="1029564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7" name=""/>
            <p:cNvSpPr/>
            <p:nvPr/>
          </p:nvSpPr>
          <p:spPr>
            <a:xfrm>
              <a:off x="1083744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8" name=""/>
            <p:cNvSpPr/>
            <p:nvPr/>
          </p:nvSpPr>
          <p:spPr>
            <a:xfrm>
              <a:off x="1137924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89" name=""/>
            <p:cNvSpPr/>
            <p:nvPr/>
          </p:nvSpPr>
          <p:spPr>
            <a:xfrm>
              <a:off x="11921040" y="4551840"/>
              <a:ext cx="433440" cy="433440"/>
            </a:xfrm>
            <a:custGeom>
              <a:avLst/>
              <a:gdLst/>
              <a:ahLst/>
              <a:rect l="0" t="0" r="r" b="b"/>
              <a:pathLst>
                <a:path w="1204" h="1204">
                  <a:moveTo>
                    <a:pt x="1028" y="176"/>
                  </a:moveTo>
                  <a:cubicBezTo>
                    <a:pt x="1263" y="411"/>
                    <a:pt x="1263" y="793"/>
                    <a:pt x="1028" y="1028"/>
                  </a:cubicBezTo>
                  <a:cubicBezTo>
                    <a:pt x="793" y="1263"/>
                    <a:pt x="411" y="1263"/>
                    <a:pt x="176" y="1028"/>
                  </a:cubicBezTo>
                  <a:cubicBezTo>
                    <a:pt x="-58" y="793"/>
                    <a:pt x="-58" y="411"/>
                    <a:pt x="176" y="176"/>
                  </a:cubicBezTo>
                  <a:cubicBezTo>
                    <a:pt x="411" y="-58"/>
                    <a:pt x="793" y="-58"/>
                    <a:pt x="1028"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nvGrpSpPr>
          <p:cNvPr id="790" name=""/>
          <p:cNvGrpSpPr/>
          <p:nvPr/>
        </p:nvGrpSpPr>
        <p:grpSpPr>
          <a:xfrm>
            <a:off x="8669880" y="5418720"/>
            <a:ext cx="3901320" cy="3684600"/>
            <a:chOff x="8669880" y="5418720"/>
            <a:chExt cx="3901320" cy="3684600"/>
          </a:xfrm>
        </p:grpSpPr>
        <p:sp>
          <p:nvSpPr>
            <p:cNvPr id="791" name=""/>
            <p:cNvSpPr/>
            <p:nvPr/>
          </p:nvSpPr>
          <p:spPr>
            <a:xfrm>
              <a:off x="8669880" y="86698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2" name=""/>
            <p:cNvSpPr/>
            <p:nvPr/>
          </p:nvSpPr>
          <p:spPr>
            <a:xfrm>
              <a:off x="8669880" y="81280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3" name=""/>
            <p:cNvSpPr/>
            <p:nvPr/>
          </p:nvSpPr>
          <p:spPr>
            <a:xfrm>
              <a:off x="8669880" y="75862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4" name=""/>
            <p:cNvSpPr/>
            <p:nvPr/>
          </p:nvSpPr>
          <p:spPr>
            <a:xfrm>
              <a:off x="8669880" y="70441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5" name=""/>
            <p:cNvSpPr/>
            <p:nvPr/>
          </p:nvSpPr>
          <p:spPr>
            <a:xfrm>
              <a:off x="8669880" y="65023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6" name=""/>
            <p:cNvSpPr/>
            <p:nvPr/>
          </p:nvSpPr>
          <p:spPr>
            <a:xfrm>
              <a:off x="8669880" y="59605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7" name=""/>
            <p:cNvSpPr/>
            <p:nvPr/>
          </p:nvSpPr>
          <p:spPr>
            <a:xfrm>
              <a:off x="8669880" y="54187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8" name=""/>
            <p:cNvSpPr/>
            <p:nvPr/>
          </p:nvSpPr>
          <p:spPr>
            <a:xfrm>
              <a:off x="9536760" y="86698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799" name=""/>
            <p:cNvSpPr/>
            <p:nvPr/>
          </p:nvSpPr>
          <p:spPr>
            <a:xfrm>
              <a:off x="9536760" y="81280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0" name=""/>
            <p:cNvSpPr/>
            <p:nvPr/>
          </p:nvSpPr>
          <p:spPr>
            <a:xfrm>
              <a:off x="9536760" y="75862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1" name=""/>
            <p:cNvSpPr/>
            <p:nvPr/>
          </p:nvSpPr>
          <p:spPr>
            <a:xfrm>
              <a:off x="9536760" y="70441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2" name=""/>
            <p:cNvSpPr/>
            <p:nvPr/>
          </p:nvSpPr>
          <p:spPr>
            <a:xfrm>
              <a:off x="9536760" y="65023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3" name=""/>
            <p:cNvSpPr/>
            <p:nvPr/>
          </p:nvSpPr>
          <p:spPr>
            <a:xfrm>
              <a:off x="9536760" y="59605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4" name=""/>
            <p:cNvSpPr/>
            <p:nvPr/>
          </p:nvSpPr>
          <p:spPr>
            <a:xfrm>
              <a:off x="9536760" y="54187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5" name=""/>
            <p:cNvSpPr/>
            <p:nvPr/>
          </p:nvSpPr>
          <p:spPr>
            <a:xfrm>
              <a:off x="10404000" y="86698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6" name=""/>
            <p:cNvSpPr/>
            <p:nvPr/>
          </p:nvSpPr>
          <p:spPr>
            <a:xfrm>
              <a:off x="10404000" y="81280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7" name=""/>
            <p:cNvSpPr/>
            <p:nvPr/>
          </p:nvSpPr>
          <p:spPr>
            <a:xfrm>
              <a:off x="10404000" y="75862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8" name=""/>
            <p:cNvSpPr/>
            <p:nvPr/>
          </p:nvSpPr>
          <p:spPr>
            <a:xfrm>
              <a:off x="10404000" y="70441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09" name=""/>
            <p:cNvSpPr/>
            <p:nvPr/>
          </p:nvSpPr>
          <p:spPr>
            <a:xfrm>
              <a:off x="10404000" y="65023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0" name=""/>
            <p:cNvSpPr/>
            <p:nvPr/>
          </p:nvSpPr>
          <p:spPr>
            <a:xfrm>
              <a:off x="10404000" y="59605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1" name=""/>
            <p:cNvSpPr/>
            <p:nvPr/>
          </p:nvSpPr>
          <p:spPr>
            <a:xfrm>
              <a:off x="10404000" y="54187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2" name=""/>
            <p:cNvSpPr/>
            <p:nvPr/>
          </p:nvSpPr>
          <p:spPr>
            <a:xfrm>
              <a:off x="11270880" y="86698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3" name=""/>
            <p:cNvSpPr/>
            <p:nvPr/>
          </p:nvSpPr>
          <p:spPr>
            <a:xfrm>
              <a:off x="11270880" y="81280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4" name=""/>
            <p:cNvSpPr/>
            <p:nvPr/>
          </p:nvSpPr>
          <p:spPr>
            <a:xfrm>
              <a:off x="11270880" y="75862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5" name=""/>
            <p:cNvSpPr/>
            <p:nvPr/>
          </p:nvSpPr>
          <p:spPr>
            <a:xfrm>
              <a:off x="11270880" y="70441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6" name=""/>
            <p:cNvSpPr/>
            <p:nvPr/>
          </p:nvSpPr>
          <p:spPr>
            <a:xfrm>
              <a:off x="11270880" y="65023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7" name=""/>
            <p:cNvSpPr/>
            <p:nvPr/>
          </p:nvSpPr>
          <p:spPr>
            <a:xfrm>
              <a:off x="11270880" y="59605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8" name=""/>
            <p:cNvSpPr/>
            <p:nvPr/>
          </p:nvSpPr>
          <p:spPr>
            <a:xfrm>
              <a:off x="11270880" y="54187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19" name=""/>
            <p:cNvSpPr/>
            <p:nvPr/>
          </p:nvSpPr>
          <p:spPr>
            <a:xfrm>
              <a:off x="12137760" y="86698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0" name=""/>
            <p:cNvSpPr/>
            <p:nvPr/>
          </p:nvSpPr>
          <p:spPr>
            <a:xfrm>
              <a:off x="12137760" y="81280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1" name=""/>
            <p:cNvSpPr/>
            <p:nvPr/>
          </p:nvSpPr>
          <p:spPr>
            <a:xfrm>
              <a:off x="12137760" y="758628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2" name=""/>
            <p:cNvSpPr/>
            <p:nvPr/>
          </p:nvSpPr>
          <p:spPr>
            <a:xfrm>
              <a:off x="12137760" y="70441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3" name=""/>
            <p:cNvSpPr/>
            <p:nvPr/>
          </p:nvSpPr>
          <p:spPr>
            <a:xfrm>
              <a:off x="12137760" y="65023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4" name=""/>
            <p:cNvSpPr/>
            <p:nvPr/>
          </p:nvSpPr>
          <p:spPr>
            <a:xfrm>
              <a:off x="12137760" y="59605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25" name=""/>
            <p:cNvSpPr/>
            <p:nvPr/>
          </p:nvSpPr>
          <p:spPr>
            <a:xfrm>
              <a:off x="12137760" y="5418720"/>
              <a:ext cx="433440" cy="433440"/>
            </a:xfrm>
            <a:custGeom>
              <a:avLst/>
              <a:gdLst/>
              <a:ahLst/>
              <a:rect l="0" t="0" r="r" b="b"/>
              <a:pathLst>
                <a:path w="1204" h="1204">
                  <a:moveTo>
                    <a:pt x="176" y="176"/>
                  </a:moveTo>
                  <a:cubicBezTo>
                    <a:pt x="411" y="-58"/>
                    <a:pt x="793" y="-58"/>
                    <a:pt x="1028" y="176"/>
                  </a:cubicBezTo>
                  <a:cubicBezTo>
                    <a:pt x="1263" y="411"/>
                    <a:pt x="1263" y="793"/>
                    <a:pt x="1028" y="1028"/>
                  </a:cubicBezTo>
                  <a:cubicBezTo>
                    <a:pt x="793" y="1263"/>
                    <a:pt x="411" y="1263"/>
                    <a:pt x="176" y="1028"/>
                  </a:cubicBezTo>
                  <a:cubicBezTo>
                    <a:pt x="-58" y="793"/>
                    <a:pt x="-58" y="411"/>
                    <a:pt x="176" y="176"/>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6"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Principle of Similarity</a:t>
            </a:r>
            <a:endParaRPr b="0" lang="en-US" sz="8000" strike="noStrike" u="none">
              <a:solidFill>
                <a:srgbClr val="000000"/>
              </a:solidFill>
              <a:uFillTx/>
              <a:latin typeface="Arial"/>
            </a:endParaRPr>
          </a:p>
        </p:txBody>
      </p:sp>
      <p:sp>
        <p:nvSpPr>
          <p:cNvPr id="827" name=""/>
          <p:cNvSpPr txBox="1"/>
          <p:nvPr/>
        </p:nvSpPr>
        <p:spPr>
          <a:xfrm>
            <a:off x="952560" y="1733400"/>
            <a:ext cx="10647000" cy="6286680"/>
          </a:xfrm>
          <a:prstGeom prst="rect">
            <a:avLst/>
          </a:prstGeom>
          <a:noFill/>
          <a:ln w="0">
            <a:noFill/>
          </a:ln>
        </p:spPr>
        <p:txBody>
          <a:bodyPr lIns="90000" rIns="90000" tIns="45000" bIns="45000" anchor="ctr">
            <a:normAutofit/>
          </a:bodyPr>
          <a:p>
            <a:pPr marL="367920" indent="-36792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objects that share visual characteristics such as colour, shape, size, texture, or orientation tend to be grouped together</a:t>
            </a:r>
            <a:endParaRPr b="0" lang="en-US" sz="2800" strike="noStrike" u="none">
              <a:solidFill>
                <a:srgbClr val="000000"/>
              </a:solidFill>
              <a:uFillTx/>
              <a:latin typeface="Arial"/>
            </a:endParaRPr>
          </a:p>
        </p:txBody>
      </p:sp>
      <p:grpSp>
        <p:nvGrpSpPr>
          <p:cNvPr id="828" name=""/>
          <p:cNvGrpSpPr/>
          <p:nvPr/>
        </p:nvGrpSpPr>
        <p:grpSpPr>
          <a:xfrm>
            <a:off x="9902160" y="5713920"/>
            <a:ext cx="2694960" cy="3340080"/>
            <a:chOff x="9902160" y="5713920"/>
            <a:chExt cx="2694960" cy="3340080"/>
          </a:xfrm>
        </p:grpSpPr>
        <p:sp>
          <p:nvSpPr>
            <p:cNvPr id="829" name=""/>
            <p:cNvSpPr/>
            <p:nvPr/>
          </p:nvSpPr>
          <p:spPr>
            <a:xfrm>
              <a:off x="990216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0" name=""/>
            <p:cNvSpPr/>
            <p:nvPr/>
          </p:nvSpPr>
          <p:spPr>
            <a:xfrm>
              <a:off x="1028160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1" name=""/>
            <p:cNvSpPr/>
            <p:nvPr/>
          </p:nvSpPr>
          <p:spPr>
            <a:xfrm>
              <a:off x="1066104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2" name=""/>
            <p:cNvSpPr/>
            <p:nvPr/>
          </p:nvSpPr>
          <p:spPr>
            <a:xfrm>
              <a:off x="1104084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3" name=""/>
            <p:cNvSpPr/>
            <p:nvPr/>
          </p:nvSpPr>
          <p:spPr>
            <a:xfrm>
              <a:off x="1142028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4" name=""/>
            <p:cNvSpPr/>
            <p:nvPr/>
          </p:nvSpPr>
          <p:spPr>
            <a:xfrm>
              <a:off x="1179972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5" name=""/>
            <p:cNvSpPr/>
            <p:nvPr/>
          </p:nvSpPr>
          <p:spPr>
            <a:xfrm>
              <a:off x="12179160" y="57139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6" name=""/>
            <p:cNvSpPr/>
            <p:nvPr/>
          </p:nvSpPr>
          <p:spPr>
            <a:xfrm>
              <a:off x="991656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7" name=""/>
            <p:cNvSpPr/>
            <p:nvPr/>
          </p:nvSpPr>
          <p:spPr>
            <a:xfrm>
              <a:off x="1029600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8" name=""/>
            <p:cNvSpPr/>
            <p:nvPr/>
          </p:nvSpPr>
          <p:spPr>
            <a:xfrm>
              <a:off x="1067544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39" name=""/>
            <p:cNvSpPr/>
            <p:nvPr/>
          </p:nvSpPr>
          <p:spPr>
            <a:xfrm>
              <a:off x="1105488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40" name=""/>
            <p:cNvSpPr/>
            <p:nvPr/>
          </p:nvSpPr>
          <p:spPr>
            <a:xfrm>
              <a:off x="1143432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1" name=""/>
            <p:cNvSpPr/>
            <p:nvPr/>
          </p:nvSpPr>
          <p:spPr>
            <a:xfrm>
              <a:off x="1181412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2" name=""/>
            <p:cNvSpPr/>
            <p:nvPr/>
          </p:nvSpPr>
          <p:spPr>
            <a:xfrm>
              <a:off x="12193560" y="6093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3" name=""/>
            <p:cNvSpPr/>
            <p:nvPr/>
          </p:nvSpPr>
          <p:spPr>
            <a:xfrm>
              <a:off x="993060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4" name=""/>
            <p:cNvSpPr/>
            <p:nvPr/>
          </p:nvSpPr>
          <p:spPr>
            <a:xfrm>
              <a:off x="1031004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5" name=""/>
            <p:cNvSpPr/>
            <p:nvPr/>
          </p:nvSpPr>
          <p:spPr>
            <a:xfrm>
              <a:off x="1068948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46" name=""/>
            <p:cNvSpPr/>
            <p:nvPr/>
          </p:nvSpPr>
          <p:spPr>
            <a:xfrm>
              <a:off x="1106928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7" name=""/>
            <p:cNvSpPr/>
            <p:nvPr/>
          </p:nvSpPr>
          <p:spPr>
            <a:xfrm>
              <a:off x="1144872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48" name=""/>
            <p:cNvSpPr/>
            <p:nvPr/>
          </p:nvSpPr>
          <p:spPr>
            <a:xfrm>
              <a:off x="1182816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49" name=""/>
            <p:cNvSpPr/>
            <p:nvPr/>
          </p:nvSpPr>
          <p:spPr>
            <a:xfrm>
              <a:off x="12207600" y="6473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0" name=""/>
            <p:cNvSpPr/>
            <p:nvPr/>
          </p:nvSpPr>
          <p:spPr>
            <a:xfrm>
              <a:off x="994500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1" name=""/>
            <p:cNvSpPr/>
            <p:nvPr/>
          </p:nvSpPr>
          <p:spPr>
            <a:xfrm>
              <a:off x="1032444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52" name=""/>
            <p:cNvSpPr/>
            <p:nvPr/>
          </p:nvSpPr>
          <p:spPr>
            <a:xfrm>
              <a:off x="1070388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3" name=""/>
            <p:cNvSpPr/>
            <p:nvPr/>
          </p:nvSpPr>
          <p:spPr>
            <a:xfrm>
              <a:off x="1108332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4" name=""/>
            <p:cNvSpPr/>
            <p:nvPr/>
          </p:nvSpPr>
          <p:spPr>
            <a:xfrm>
              <a:off x="1146276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5" name=""/>
            <p:cNvSpPr/>
            <p:nvPr/>
          </p:nvSpPr>
          <p:spPr>
            <a:xfrm>
              <a:off x="1184256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56" name=""/>
            <p:cNvSpPr/>
            <p:nvPr/>
          </p:nvSpPr>
          <p:spPr>
            <a:xfrm>
              <a:off x="12222000" y="685260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7" name=""/>
            <p:cNvSpPr/>
            <p:nvPr/>
          </p:nvSpPr>
          <p:spPr>
            <a:xfrm>
              <a:off x="995904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58" name=""/>
            <p:cNvSpPr/>
            <p:nvPr/>
          </p:nvSpPr>
          <p:spPr>
            <a:xfrm>
              <a:off x="1033848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59" name=""/>
            <p:cNvSpPr/>
            <p:nvPr/>
          </p:nvSpPr>
          <p:spPr>
            <a:xfrm>
              <a:off x="1071828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60" name=""/>
            <p:cNvSpPr/>
            <p:nvPr/>
          </p:nvSpPr>
          <p:spPr>
            <a:xfrm>
              <a:off x="1109772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61" name=""/>
            <p:cNvSpPr/>
            <p:nvPr/>
          </p:nvSpPr>
          <p:spPr>
            <a:xfrm>
              <a:off x="1147716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62" name=""/>
            <p:cNvSpPr/>
            <p:nvPr/>
          </p:nvSpPr>
          <p:spPr>
            <a:xfrm>
              <a:off x="1185660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63" name=""/>
            <p:cNvSpPr/>
            <p:nvPr/>
          </p:nvSpPr>
          <p:spPr>
            <a:xfrm>
              <a:off x="12236040" y="723204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64" name=""/>
            <p:cNvSpPr/>
            <p:nvPr/>
          </p:nvSpPr>
          <p:spPr>
            <a:xfrm>
              <a:off x="997344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65" name=""/>
            <p:cNvSpPr/>
            <p:nvPr/>
          </p:nvSpPr>
          <p:spPr>
            <a:xfrm>
              <a:off x="1035288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66" name=""/>
            <p:cNvSpPr/>
            <p:nvPr/>
          </p:nvSpPr>
          <p:spPr>
            <a:xfrm>
              <a:off x="1073232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67" name=""/>
            <p:cNvSpPr/>
            <p:nvPr/>
          </p:nvSpPr>
          <p:spPr>
            <a:xfrm>
              <a:off x="1111176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68" name=""/>
            <p:cNvSpPr/>
            <p:nvPr/>
          </p:nvSpPr>
          <p:spPr>
            <a:xfrm>
              <a:off x="1149120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69" name=""/>
            <p:cNvSpPr/>
            <p:nvPr/>
          </p:nvSpPr>
          <p:spPr>
            <a:xfrm>
              <a:off x="1187100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70" name=""/>
            <p:cNvSpPr/>
            <p:nvPr/>
          </p:nvSpPr>
          <p:spPr>
            <a:xfrm>
              <a:off x="12250440" y="76114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1" name=""/>
            <p:cNvSpPr/>
            <p:nvPr/>
          </p:nvSpPr>
          <p:spPr>
            <a:xfrm>
              <a:off x="998748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2" name=""/>
            <p:cNvSpPr/>
            <p:nvPr/>
          </p:nvSpPr>
          <p:spPr>
            <a:xfrm>
              <a:off x="1036728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73" name=""/>
            <p:cNvSpPr/>
            <p:nvPr/>
          </p:nvSpPr>
          <p:spPr>
            <a:xfrm>
              <a:off x="1074672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4" name=""/>
            <p:cNvSpPr/>
            <p:nvPr/>
          </p:nvSpPr>
          <p:spPr>
            <a:xfrm>
              <a:off x="1112616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5" name=""/>
            <p:cNvSpPr/>
            <p:nvPr/>
          </p:nvSpPr>
          <p:spPr>
            <a:xfrm>
              <a:off x="1150560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6" name=""/>
            <p:cNvSpPr/>
            <p:nvPr/>
          </p:nvSpPr>
          <p:spPr>
            <a:xfrm>
              <a:off x="1188504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77" name=""/>
            <p:cNvSpPr/>
            <p:nvPr/>
          </p:nvSpPr>
          <p:spPr>
            <a:xfrm>
              <a:off x="12264840" y="799128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8" name=""/>
            <p:cNvSpPr/>
            <p:nvPr/>
          </p:nvSpPr>
          <p:spPr>
            <a:xfrm>
              <a:off x="1000188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79" name=""/>
            <p:cNvSpPr/>
            <p:nvPr/>
          </p:nvSpPr>
          <p:spPr>
            <a:xfrm>
              <a:off x="1038132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80" name=""/>
            <p:cNvSpPr/>
            <p:nvPr/>
          </p:nvSpPr>
          <p:spPr>
            <a:xfrm>
              <a:off x="1076076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1" name=""/>
            <p:cNvSpPr/>
            <p:nvPr/>
          </p:nvSpPr>
          <p:spPr>
            <a:xfrm>
              <a:off x="1114020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2" name=""/>
            <p:cNvSpPr/>
            <p:nvPr/>
          </p:nvSpPr>
          <p:spPr>
            <a:xfrm>
              <a:off x="1151964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3" name=""/>
            <p:cNvSpPr/>
            <p:nvPr/>
          </p:nvSpPr>
          <p:spPr>
            <a:xfrm>
              <a:off x="1189944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884" name=""/>
            <p:cNvSpPr/>
            <p:nvPr/>
          </p:nvSpPr>
          <p:spPr>
            <a:xfrm>
              <a:off x="12278880" y="837072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5" name=""/>
            <p:cNvSpPr/>
            <p:nvPr/>
          </p:nvSpPr>
          <p:spPr>
            <a:xfrm>
              <a:off x="1001592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6" name=""/>
            <p:cNvSpPr/>
            <p:nvPr/>
          </p:nvSpPr>
          <p:spPr>
            <a:xfrm>
              <a:off x="1039536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7" name=""/>
            <p:cNvSpPr/>
            <p:nvPr/>
          </p:nvSpPr>
          <p:spPr>
            <a:xfrm>
              <a:off x="1077516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8" name=""/>
            <p:cNvSpPr/>
            <p:nvPr/>
          </p:nvSpPr>
          <p:spPr>
            <a:xfrm>
              <a:off x="1115460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89" name=""/>
            <p:cNvSpPr/>
            <p:nvPr/>
          </p:nvSpPr>
          <p:spPr>
            <a:xfrm>
              <a:off x="1153404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90" name=""/>
            <p:cNvSpPr/>
            <p:nvPr/>
          </p:nvSpPr>
          <p:spPr>
            <a:xfrm>
              <a:off x="1191348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891" name=""/>
            <p:cNvSpPr/>
            <p:nvPr/>
          </p:nvSpPr>
          <p:spPr>
            <a:xfrm>
              <a:off x="12293280" y="8750160"/>
              <a:ext cx="303840" cy="303840"/>
            </a:xfrm>
            <a:custGeom>
              <a:avLst/>
              <a:gdLst/>
              <a:ahLst/>
              <a:rect l="0" t="0" r="r" b="b"/>
              <a:pathLst>
                <a:path w="844" h="844">
                  <a:moveTo>
                    <a:pt x="720" y="123"/>
                  </a:moveTo>
                  <a:cubicBezTo>
                    <a:pt x="885" y="288"/>
                    <a:pt x="885" y="556"/>
                    <a:pt x="720" y="720"/>
                  </a:cubicBezTo>
                  <a:cubicBezTo>
                    <a:pt x="556" y="885"/>
                    <a:pt x="288" y="885"/>
                    <a:pt x="123" y="720"/>
                  </a:cubicBezTo>
                  <a:cubicBezTo>
                    <a:pt x="-41" y="556"/>
                    <a:pt x="-41" y="288"/>
                    <a:pt x="123" y="123"/>
                  </a:cubicBezTo>
                  <a:cubicBezTo>
                    <a:pt x="288" y="-41"/>
                    <a:pt x="556" y="-41"/>
                    <a:pt x="720" y="123"/>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pic>
        <p:nvPicPr>
          <p:cNvPr id="892" name="" descr=""/>
          <p:cNvPicPr/>
          <p:nvPr/>
        </p:nvPicPr>
        <p:blipFill>
          <a:blip r:embed="rId1"/>
          <a:stretch/>
        </p:blipFill>
        <p:spPr>
          <a:xfrm>
            <a:off x="2832840" y="6197760"/>
            <a:ext cx="6342840" cy="29426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3"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Principle of Continuity</a:t>
            </a:r>
            <a:endParaRPr b="0" lang="en-US" sz="8000" strike="noStrike" u="none">
              <a:solidFill>
                <a:srgbClr val="000000"/>
              </a:solidFill>
              <a:uFillTx/>
              <a:latin typeface="Arial"/>
            </a:endParaRPr>
          </a:p>
        </p:txBody>
      </p:sp>
      <p:sp>
        <p:nvSpPr>
          <p:cNvPr id="894" name=""/>
          <p:cNvSpPr txBox="1"/>
          <p:nvPr/>
        </p:nvSpPr>
        <p:spPr>
          <a:xfrm>
            <a:off x="952560" y="2603520"/>
            <a:ext cx="5334120" cy="6286680"/>
          </a:xfrm>
          <a:prstGeom prst="rect">
            <a:avLst/>
          </a:prstGeom>
          <a:noFill/>
          <a:ln w="0">
            <a:noFill/>
          </a:ln>
        </p:spPr>
        <p:txBody>
          <a:bodyPr lIns="90000" rIns="90000" tIns="45000" bIns="45000" anchor="ctr">
            <a:normAutofit/>
          </a:bodyPr>
          <a:p>
            <a:pPr marL="367920" indent="-36792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there is a preference for continuous figures</a:t>
            </a:r>
            <a:endParaRPr b="0" lang="en-US" sz="2800" strike="noStrike" u="none">
              <a:solidFill>
                <a:srgbClr val="000000"/>
              </a:solidFill>
              <a:uFillTx/>
              <a:latin typeface="Arial"/>
            </a:endParaRPr>
          </a:p>
        </p:txBody>
      </p:sp>
      <p:pic>
        <p:nvPicPr>
          <p:cNvPr id="895" name="" descr=""/>
          <p:cNvPicPr/>
          <p:nvPr/>
        </p:nvPicPr>
        <p:blipFill>
          <a:blip r:embed="rId1"/>
          <a:stretch/>
        </p:blipFill>
        <p:spPr>
          <a:xfrm>
            <a:off x="6350760" y="3298680"/>
            <a:ext cx="6068880" cy="42876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6" name=""/>
          <p:cNvSpPr txBox="1"/>
          <p:nvPr/>
        </p:nvSpPr>
        <p:spPr>
          <a:xfrm>
            <a:off x="-1536840" y="444600"/>
            <a:ext cx="11099880" cy="2158920"/>
          </a:xfrm>
          <a:prstGeom prst="rect">
            <a:avLst/>
          </a:prstGeom>
          <a:noFill/>
          <a:ln w="0">
            <a:noFill/>
          </a:ln>
        </p:spPr>
        <p:txBody>
          <a:bodyPr lIns="90000" rIns="90000" tIns="45000" bIns="45000" anchor="ctr">
            <a:normAutofit/>
          </a:bodyPr>
          <a:p>
            <a:pPr algn="ctr"/>
            <a:r>
              <a:rPr b="0" lang="en-US" sz="5800" strike="noStrike" u="none">
                <a:solidFill>
                  <a:srgbClr val="000000"/>
                </a:solidFill>
                <a:uFillTx/>
                <a:latin typeface="Helvetica-Light"/>
                <a:ea typeface="Helvetica-Light"/>
              </a:rPr>
              <a:t>Principle of Closure</a:t>
            </a:r>
            <a:endParaRPr b="0" lang="en-US" sz="5800" strike="noStrike" u="none">
              <a:solidFill>
                <a:srgbClr val="000000"/>
              </a:solidFill>
              <a:uFillTx/>
              <a:latin typeface="Arial"/>
            </a:endParaRPr>
          </a:p>
        </p:txBody>
      </p:sp>
      <p:sp>
        <p:nvSpPr>
          <p:cNvPr id="897" name=""/>
          <p:cNvSpPr txBox="1"/>
          <p:nvPr/>
        </p:nvSpPr>
        <p:spPr>
          <a:xfrm>
            <a:off x="952560" y="2603520"/>
            <a:ext cx="5334120" cy="6286680"/>
          </a:xfrm>
          <a:prstGeom prst="rect">
            <a:avLst/>
          </a:prstGeom>
          <a:noFill/>
          <a:ln w="0">
            <a:noFill/>
          </a:ln>
        </p:spPr>
        <p:txBody>
          <a:bodyPr lIns="90000" rIns="90000" tIns="45000" bIns="45000" anchor="ctr">
            <a:normAutofit/>
          </a:bodyPr>
          <a:p>
            <a:pPr marL="366480" indent="-36648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objects that seem to form closed entities tend to be grouped together</a:t>
            </a:r>
            <a:endParaRPr b="0" lang="en-US" sz="2800" strike="noStrike" u="none">
              <a:solidFill>
                <a:srgbClr val="000000"/>
              </a:solidFill>
              <a:uFillTx/>
              <a:latin typeface="Arial"/>
            </a:endParaRPr>
          </a:p>
        </p:txBody>
      </p:sp>
      <p:pic>
        <p:nvPicPr>
          <p:cNvPr id="898" name="" descr=""/>
          <p:cNvPicPr/>
          <p:nvPr/>
        </p:nvPicPr>
        <p:blipFill>
          <a:blip r:embed="rId1"/>
          <a:stretch/>
        </p:blipFill>
        <p:spPr>
          <a:xfrm>
            <a:off x="8561520" y="4985280"/>
            <a:ext cx="4294440" cy="4118040"/>
          </a:xfrm>
          <a:prstGeom prst="rect">
            <a:avLst/>
          </a:prstGeom>
          <a:ln w="0">
            <a:noFill/>
          </a:ln>
        </p:spPr>
      </p:pic>
      <p:pic>
        <p:nvPicPr>
          <p:cNvPr id="899" name="" descr=""/>
          <p:cNvPicPr/>
          <p:nvPr/>
        </p:nvPicPr>
        <p:blipFill>
          <a:blip r:embed="rId2"/>
          <a:stretch/>
        </p:blipFill>
        <p:spPr>
          <a:xfrm>
            <a:off x="8453160" y="541800"/>
            <a:ext cx="4294440" cy="4226400"/>
          </a:xfrm>
          <a:prstGeom prst="rect">
            <a:avLst/>
          </a:prstGeom>
          <a:ln w="0">
            <a:noFill/>
          </a:ln>
        </p:spPr>
      </p:pic>
      <p:grpSp>
        <p:nvGrpSpPr>
          <p:cNvPr id="900" name=""/>
          <p:cNvGrpSpPr/>
          <p:nvPr/>
        </p:nvGrpSpPr>
        <p:grpSpPr>
          <a:xfrm>
            <a:off x="477360" y="10407960"/>
            <a:ext cx="6523200" cy="840240"/>
            <a:chOff x="477360" y="10407960"/>
            <a:chExt cx="6523200" cy="840240"/>
          </a:xfrm>
        </p:grpSpPr>
        <p:sp>
          <p:nvSpPr>
            <p:cNvPr id="901" name=""/>
            <p:cNvSpPr/>
            <p:nvPr/>
          </p:nvSpPr>
          <p:spPr>
            <a:xfrm>
              <a:off x="477360" y="10493640"/>
              <a:ext cx="330120" cy="754560"/>
            </a:xfrm>
            <a:custGeom>
              <a:avLst/>
              <a:gdLst/>
              <a:ahLst/>
              <a:rect l="0" t="0" r="r" b="b"/>
              <a:pathLst>
                <a:path fill="none" w="917" h="2096">
                  <a:moveTo>
                    <a:pt x="0" y="0"/>
                  </a:moveTo>
                  <a:lnTo>
                    <a:pt x="917" y="0"/>
                  </a:lnTo>
                  <a:lnTo>
                    <a:pt x="917" y="2096"/>
                  </a:lnTo>
                  <a:lnTo>
                    <a:pt x="107"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2" name=""/>
            <p:cNvSpPr/>
            <p:nvPr/>
          </p:nvSpPr>
          <p:spPr>
            <a:xfrm>
              <a:off x="1032840" y="10489320"/>
              <a:ext cx="332280" cy="754560"/>
            </a:xfrm>
            <a:custGeom>
              <a:avLst/>
              <a:gdLst/>
              <a:ahLst/>
              <a:rect l="0" t="0" r="r" b="b"/>
              <a:pathLst>
                <a:path fill="none" w="923" h="2096">
                  <a:moveTo>
                    <a:pt x="923" y="0"/>
                  </a:moveTo>
                  <a:lnTo>
                    <a:pt x="0" y="0"/>
                  </a:lnTo>
                  <a:lnTo>
                    <a:pt x="0" y="2096"/>
                  </a:lnTo>
                  <a:lnTo>
                    <a:pt x="815"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3" name=""/>
            <p:cNvSpPr/>
            <p:nvPr/>
          </p:nvSpPr>
          <p:spPr>
            <a:xfrm>
              <a:off x="1886400" y="10473480"/>
              <a:ext cx="330120" cy="754560"/>
            </a:xfrm>
            <a:custGeom>
              <a:avLst/>
              <a:gdLst/>
              <a:ahLst/>
              <a:rect l="0" t="0" r="r" b="b"/>
              <a:pathLst>
                <a:path fill="none" w="917" h="2096">
                  <a:moveTo>
                    <a:pt x="0" y="0"/>
                  </a:moveTo>
                  <a:lnTo>
                    <a:pt x="917" y="0"/>
                  </a:lnTo>
                  <a:lnTo>
                    <a:pt x="917" y="2096"/>
                  </a:lnTo>
                  <a:lnTo>
                    <a:pt x="107"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4" name=""/>
            <p:cNvSpPr/>
            <p:nvPr/>
          </p:nvSpPr>
          <p:spPr>
            <a:xfrm>
              <a:off x="2441880" y="10468800"/>
              <a:ext cx="332280" cy="754560"/>
            </a:xfrm>
            <a:custGeom>
              <a:avLst/>
              <a:gdLst/>
              <a:ahLst/>
              <a:rect l="0" t="0" r="r" b="b"/>
              <a:pathLst>
                <a:path fill="none" w="923" h="2096">
                  <a:moveTo>
                    <a:pt x="923" y="0"/>
                  </a:moveTo>
                  <a:lnTo>
                    <a:pt x="0" y="0"/>
                  </a:lnTo>
                  <a:lnTo>
                    <a:pt x="0" y="2096"/>
                  </a:lnTo>
                  <a:lnTo>
                    <a:pt x="815"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5" name=""/>
            <p:cNvSpPr/>
            <p:nvPr/>
          </p:nvSpPr>
          <p:spPr>
            <a:xfrm>
              <a:off x="3295080" y="10452960"/>
              <a:ext cx="330120" cy="754560"/>
            </a:xfrm>
            <a:custGeom>
              <a:avLst/>
              <a:gdLst/>
              <a:ahLst/>
              <a:rect l="0" t="0" r="r" b="b"/>
              <a:pathLst>
                <a:path fill="none" w="917" h="2096">
                  <a:moveTo>
                    <a:pt x="0" y="0"/>
                  </a:moveTo>
                  <a:lnTo>
                    <a:pt x="917" y="0"/>
                  </a:lnTo>
                  <a:lnTo>
                    <a:pt x="917" y="2096"/>
                  </a:lnTo>
                  <a:lnTo>
                    <a:pt x="107"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6" name=""/>
            <p:cNvSpPr/>
            <p:nvPr/>
          </p:nvSpPr>
          <p:spPr>
            <a:xfrm>
              <a:off x="3850560" y="10448640"/>
              <a:ext cx="332280" cy="754560"/>
            </a:xfrm>
            <a:custGeom>
              <a:avLst/>
              <a:gdLst/>
              <a:ahLst/>
              <a:rect l="0" t="0" r="r" b="b"/>
              <a:pathLst>
                <a:path fill="none" w="923" h="2096">
                  <a:moveTo>
                    <a:pt x="923" y="0"/>
                  </a:moveTo>
                  <a:lnTo>
                    <a:pt x="0" y="0"/>
                  </a:lnTo>
                  <a:lnTo>
                    <a:pt x="0" y="2096"/>
                  </a:lnTo>
                  <a:lnTo>
                    <a:pt x="815"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7" name=""/>
            <p:cNvSpPr/>
            <p:nvPr/>
          </p:nvSpPr>
          <p:spPr>
            <a:xfrm>
              <a:off x="4704120" y="10432800"/>
              <a:ext cx="330120" cy="754560"/>
            </a:xfrm>
            <a:custGeom>
              <a:avLst/>
              <a:gdLst/>
              <a:ahLst/>
              <a:rect l="0" t="0" r="r" b="b"/>
              <a:pathLst>
                <a:path fill="none" w="917" h="2096">
                  <a:moveTo>
                    <a:pt x="0" y="0"/>
                  </a:moveTo>
                  <a:lnTo>
                    <a:pt x="917" y="0"/>
                  </a:lnTo>
                  <a:lnTo>
                    <a:pt x="917" y="2096"/>
                  </a:lnTo>
                  <a:lnTo>
                    <a:pt x="107"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8" name=""/>
            <p:cNvSpPr/>
            <p:nvPr/>
          </p:nvSpPr>
          <p:spPr>
            <a:xfrm>
              <a:off x="5259600" y="10428120"/>
              <a:ext cx="332280" cy="754560"/>
            </a:xfrm>
            <a:custGeom>
              <a:avLst/>
              <a:gdLst/>
              <a:ahLst/>
              <a:rect l="0" t="0" r="r" b="b"/>
              <a:pathLst>
                <a:path fill="none" w="923" h="2096">
                  <a:moveTo>
                    <a:pt x="923" y="0"/>
                  </a:moveTo>
                  <a:lnTo>
                    <a:pt x="0" y="0"/>
                  </a:lnTo>
                  <a:lnTo>
                    <a:pt x="0" y="2096"/>
                  </a:lnTo>
                  <a:lnTo>
                    <a:pt x="815"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09" name=""/>
            <p:cNvSpPr/>
            <p:nvPr/>
          </p:nvSpPr>
          <p:spPr>
            <a:xfrm>
              <a:off x="6112800" y="10412280"/>
              <a:ext cx="330120" cy="754560"/>
            </a:xfrm>
            <a:custGeom>
              <a:avLst/>
              <a:gdLst/>
              <a:ahLst/>
              <a:rect l="0" t="0" r="r" b="b"/>
              <a:pathLst>
                <a:path fill="none" w="917" h="2096">
                  <a:moveTo>
                    <a:pt x="0" y="0"/>
                  </a:moveTo>
                  <a:lnTo>
                    <a:pt x="917" y="0"/>
                  </a:lnTo>
                  <a:lnTo>
                    <a:pt x="917" y="2096"/>
                  </a:lnTo>
                  <a:lnTo>
                    <a:pt x="107"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sp>
          <p:nvSpPr>
            <p:cNvPr id="910" name=""/>
            <p:cNvSpPr/>
            <p:nvPr/>
          </p:nvSpPr>
          <p:spPr>
            <a:xfrm>
              <a:off x="6668280" y="10407960"/>
              <a:ext cx="332280" cy="754560"/>
            </a:xfrm>
            <a:custGeom>
              <a:avLst/>
              <a:gdLst/>
              <a:ahLst/>
              <a:rect l="0" t="0" r="r" b="b"/>
              <a:pathLst>
                <a:path fill="none" w="923" h="2096">
                  <a:moveTo>
                    <a:pt x="923" y="0"/>
                  </a:moveTo>
                  <a:lnTo>
                    <a:pt x="0" y="0"/>
                  </a:lnTo>
                  <a:lnTo>
                    <a:pt x="0" y="2096"/>
                  </a:lnTo>
                  <a:lnTo>
                    <a:pt x="815" y="2096"/>
                  </a:lnTo>
                </a:path>
              </a:pathLst>
            </a:custGeom>
            <a:ln w="88920">
              <a:solidFill>
                <a:srgbClr val="000000"/>
              </a:solidFill>
              <a:round/>
            </a:ln>
          </p:spPr>
          <p:txBody>
            <a:bodyPr lIns="134280" rIns="134280" tIns="89280" bIns="89280" anchor="t">
              <a:noAutofit/>
            </a:bodyPr>
            <a:p>
              <a:endParaRPr b="0" lang="en-US" sz="1800" strike="noStrike" u="none">
                <a:solidFill>
                  <a:srgbClr val="000000"/>
                </a:solidFill>
                <a:uFillTx/>
                <a:latin typeface="Arial"/>
              </a:endParaRPr>
            </a:p>
          </p:txBody>
        </p:sp>
      </p:grpSp>
      <p:grpSp>
        <p:nvGrpSpPr>
          <p:cNvPr id="911" name=""/>
          <p:cNvGrpSpPr/>
          <p:nvPr/>
        </p:nvGrpSpPr>
        <p:grpSpPr>
          <a:xfrm>
            <a:off x="34560" y="10256760"/>
            <a:ext cx="6827760" cy="1142640"/>
            <a:chOff x="34560" y="10256760"/>
            <a:chExt cx="6827760" cy="1142640"/>
          </a:xfrm>
        </p:grpSpPr>
        <p:sp>
          <p:nvSpPr>
            <p:cNvPr id="912" name=""/>
            <p:cNvSpPr/>
            <p:nvPr/>
          </p:nvSpPr>
          <p:spPr>
            <a:xfrm>
              <a:off x="34560" y="10256760"/>
              <a:ext cx="6827760" cy="325440"/>
            </a:xfrm>
            <a:custGeom>
              <a:avLst/>
              <a:gdLst/>
              <a:ahLst/>
              <a:rect l="0" t="0" r="r" b="b"/>
              <a:pathLst>
                <a:path w="18966" h="904">
                  <a:moveTo>
                    <a:pt x="0" y="0"/>
                  </a:moveTo>
                  <a:lnTo>
                    <a:pt x="18966" y="0"/>
                  </a:lnTo>
                  <a:lnTo>
                    <a:pt x="18966" y="904"/>
                  </a:lnTo>
                  <a:lnTo>
                    <a:pt x="0" y="904"/>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913" name=""/>
            <p:cNvSpPr/>
            <p:nvPr/>
          </p:nvSpPr>
          <p:spPr>
            <a:xfrm>
              <a:off x="34560" y="11073960"/>
              <a:ext cx="6827760" cy="325440"/>
            </a:xfrm>
            <a:custGeom>
              <a:avLst/>
              <a:gdLst/>
              <a:ahLst/>
              <a:rect l="0" t="0" r="r" b="b"/>
              <a:pathLst>
                <a:path w="18966" h="904">
                  <a:moveTo>
                    <a:pt x="0" y="0"/>
                  </a:moveTo>
                  <a:lnTo>
                    <a:pt x="18966" y="0"/>
                  </a:lnTo>
                  <a:lnTo>
                    <a:pt x="18966" y="904"/>
                  </a:lnTo>
                  <a:lnTo>
                    <a:pt x="0" y="904"/>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 name=""/>
          <p:cNvSpPr txBox="1"/>
          <p:nvPr/>
        </p:nvSpPr>
        <p:spPr>
          <a:xfrm>
            <a:off x="1270080" y="3225960"/>
            <a:ext cx="10464840" cy="3301920"/>
          </a:xfrm>
          <a:prstGeom prst="rect">
            <a:avLst/>
          </a:prstGeom>
          <a:noFill/>
          <a:ln w="0">
            <a:noFill/>
          </a:ln>
        </p:spPr>
        <p:txBody>
          <a:bodyPr lIns="90000" rIns="90000" tIns="45000" bIns="45000" anchor="b">
            <a:normAutofit/>
          </a:bodyPr>
          <a:p>
            <a:pPr algn="ctr"/>
            <a:r>
              <a:rPr b="0" lang="en-US" sz="8000" strike="noStrike" u="none">
                <a:solidFill>
                  <a:srgbClr val="000000"/>
                </a:solidFill>
                <a:uFillTx/>
                <a:latin typeface="Helvetica-Light"/>
                <a:ea typeface="Helvetica-Light"/>
              </a:rPr>
              <a:t>Why do we like </a:t>
            </a:r>
            <a:endParaRPr b="0" lang="en-US" sz="8000" strike="noStrike" u="none">
              <a:solidFill>
                <a:srgbClr val="000000"/>
              </a:solidFill>
              <a:uFillTx/>
              <a:latin typeface="Arial"/>
            </a:endParaRPr>
          </a:p>
          <a:p>
            <a:pPr algn="ctr"/>
            <a:r>
              <a:rPr b="0" lang="en-US" sz="8000" strike="noStrike" u="none">
                <a:solidFill>
                  <a:srgbClr val="000000"/>
                </a:solidFill>
                <a:uFillTx/>
                <a:latin typeface="Helvetica-Light"/>
                <a:ea typeface="Helvetica-Light"/>
              </a:rPr>
              <a:t>what we like</a:t>
            </a:r>
            <a:endParaRPr b="0" lang="en-US" sz="8000" strike="noStrike" u="none">
              <a:solidFill>
                <a:srgbClr val="000000"/>
              </a:solidFill>
              <a:uFillTx/>
              <a:latin typeface="Arial"/>
            </a:endParaRPr>
          </a:p>
        </p:txBody>
      </p:sp>
      <p:sp>
        <p:nvSpPr>
          <p:cNvPr id="66" name=""/>
          <p:cNvSpPr txBox="1"/>
          <p:nvPr/>
        </p:nvSpPr>
        <p:spPr>
          <a:xfrm>
            <a:off x="952560" y="7176240"/>
            <a:ext cx="11099880" cy="6286680"/>
          </a:xfrm>
          <a:prstGeom prst="rect">
            <a:avLst/>
          </a:prstGeom>
          <a:noFill/>
          <a:ln w="0">
            <a:noFill/>
          </a:ln>
        </p:spPr>
        <p:txBody>
          <a:bodyPr lIns="90000" rIns="90000" tIns="45000" bIns="45000" anchor="t">
            <a:normAutofit/>
          </a:bodyPr>
          <a:p>
            <a:pPr marL="457920" indent="-457920">
              <a:spcBef>
                <a:spcPts val="955"/>
              </a:spcBef>
              <a:buClr>
                <a:srgbClr val="000000"/>
              </a:buClr>
              <a:buSzPct val="45000"/>
              <a:buFont typeface=""/>
              <a:buChar char=""/>
            </a:pPr>
            <a:r>
              <a:rPr b="0" lang="en-US" sz="3500" strike="noStrike" u="none">
                <a:solidFill>
                  <a:srgbClr val="000000"/>
                </a:solidFill>
                <a:uFillTx/>
                <a:latin typeface="Helvetica-Light"/>
                <a:ea typeface="Helvetica-Light"/>
              </a:rPr>
              <a:t>descriptor of spectral shape based on perception</a:t>
            </a:r>
            <a:endParaRPr b="0" lang="en-US" sz="3500" strike="noStrike" u="none">
              <a:solidFill>
                <a:srgbClr val="000000"/>
              </a:solidFill>
              <a:uFillTx/>
              <a:latin typeface="Arial"/>
            </a:endParaRPr>
          </a:p>
          <a:p>
            <a:pPr marL="457920" indent="-457920">
              <a:spcBef>
                <a:spcPts val="955"/>
              </a:spcBef>
              <a:buClr>
                <a:srgbClr val="000000"/>
              </a:buClr>
              <a:buSzPct val="45000"/>
              <a:buFont typeface=""/>
              <a:buChar char=""/>
            </a:pPr>
            <a:r>
              <a:rPr b="0" lang="en-US" sz="3500" strike="noStrike" u="none">
                <a:solidFill>
                  <a:srgbClr val="000000"/>
                </a:solidFill>
                <a:uFillTx/>
                <a:latin typeface="Helvetica-Light"/>
                <a:ea typeface="Helvetica-Light"/>
              </a:rPr>
              <a:t>widely used in speech research (e.g. speech recognition)</a:t>
            </a:r>
            <a:endParaRPr b="0" lang="en-US" sz="3500" strike="noStrike" u="none">
              <a:solidFill>
                <a:srgbClr val="000000"/>
              </a:solidFill>
              <a:uFillTx/>
              <a:latin typeface="Arial"/>
            </a:endParaRPr>
          </a:p>
          <a:p>
            <a:pPr marL="457920" indent="-457920">
              <a:spcBef>
                <a:spcPts val="955"/>
              </a:spcBef>
              <a:buClr>
                <a:srgbClr val="000000"/>
              </a:buClr>
              <a:buSzPct val="45000"/>
              <a:buFont typeface=""/>
              <a:buChar char=""/>
            </a:pPr>
            <a:r>
              <a:rPr b="0" lang="en-US" sz="3500" strike="noStrike" u="none">
                <a:solidFill>
                  <a:srgbClr val="000000"/>
                </a:solidFill>
                <a:uFillTx/>
                <a:latin typeface="Helvetica-Light"/>
                <a:ea typeface="Helvetica-Light"/>
              </a:rPr>
              <a:t>perceptual correlates unclear</a:t>
            </a:r>
            <a:endParaRPr b="0" lang="en-US" sz="3500" strike="noStrike" u="none">
              <a:solidFill>
                <a:srgbClr val="000000"/>
              </a:solidFill>
              <a:uFillTx/>
              <a:latin typeface="Arial"/>
            </a:endParaRPr>
          </a:p>
        </p:txBody>
      </p:sp>
      <p:sp>
        <p:nvSpPr>
          <p:cNvPr id="67" name=""/>
          <p:cNvSpPr txBox="1"/>
          <p:nvPr/>
        </p:nvSpPr>
        <p:spPr>
          <a:xfrm>
            <a:off x="4391640" y="800640"/>
            <a:ext cx="4221360" cy="2138040"/>
          </a:xfrm>
          <a:prstGeom prst="rect">
            <a:avLst/>
          </a:prstGeom>
          <a:noFill/>
          <a:ln w="0">
            <a:noFill/>
          </a:ln>
        </p:spPr>
        <p:txBody>
          <a:bodyPr lIns="90000" rIns="90000" tIns="45000" bIns="45000" anchor="t">
            <a:noAutofit/>
          </a:bodyPr>
          <a:p>
            <a:pPr algn="ctr"/>
            <a:r>
              <a:rPr b="1" lang="en-US" sz="3600" strike="noStrike" u="none">
                <a:solidFill>
                  <a:srgbClr val="000000"/>
                </a:solidFill>
                <a:uFillTx/>
                <a:latin typeface="Helvetica-Light"/>
                <a:ea typeface="Helvetica-Light"/>
              </a:rPr>
              <a:t>Global Sound/Polyhpnic Timbre Significance</a:t>
            </a:r>
            <a:endParaRPr b="0" lang="en-US" sz="3600" strike="noStrike" u="none">
              <a:solidFill>
                <a:srgbClr val="000000"/>
              </a:solidFill>
              <a:uFillTx/>
              <a:latin typeface="Arial"/>
            </a:endParaRPr>
          </a:p>
        </p:txBody>
      </p:sp>
      <p:sp>
        <p:nvSpPr>
          <p:cNvPr id="68" name=""/>
          <p:cNvSpPr txBox="1"/>
          <p:nvPr/>
        </p:nvSpPr>
        <p:spPr>
          <a:xfrm>
            <a:off x="7122240" y="3148200"/>
            <a:ext cx="5308560" cy="3454560"/>
          </a:xfrm>
          <a:prstGeom prst="rect">
            <a:avLst/>
          </a:prstGeom>
          <a:noFill/>
          <a:ln w="0">
            <a:noFill/>
          </a:ln>
        </p:spPr>
        <p:txBody>
          <a:bodyPr lIns="90000" rIns="90000" tIns="45000" bIns="45000" anchor="t">
            <a:noAutofit/>
          </a:bodyPr>
          <a:p>
            <a:r>
              <a:rPr b="1" lang="en-US" sz="3600" strike="noStrike" u="none">
                <a:solidFill>
                  <a:srgbClr val="000000"/>
                </a:solidFill>
                <a:uFillTx/>
                <a:latin typeface="ArialMT"/>
                <a:ea typeface="ArialMT"/>
              </a:rPr>
              <a:t>Computational (</a:t>
            </a:r>
            <a:r>
              <a:rPr b="1" lang="en-US" sz="3600" strike="noStrike" u="none">
                <a:solidFill>
                  <a:srgbClr val="c82505"/>
                </a:solidFill>
                <a:uFillTx/>
                <a:latin typeface="ArialMT"/>
                <a:ea typeface="ArialMT"/>
              </a:rPr>
              <a:t>MFCC</a:t>
            </a:r>
            <a:r>
              <a:rPr b="1" lang="en-US" sz="3600" strike="noStrike" u="none">
                <a:solidFill>
                  <a:srgbClr val="000000"/>
                </a:solidFill>
                <a:uFillTx/>
                <a:latin typeface="ArialMT"/>
                <a:ea typeface="ArialMT"/>
              </a:rPr>
              <a:t>)</a:t>
            </a:r>
            <a:endParaRPr b="0" lang="en-US" sz="3600" strike="noStrike" u="none">
              <a:solidFill>
                <a:srgbClr val="000000"/>
              </a:solidFill>
              <a:uFillTx/>
              <a:latin typeface="Arial"/>
            </a:endParaRPr>
          </a:p>
          <a:p>
            <a:pPr marL="304920" indent="-304920">
              <a:spcAft>
                <a:spcPts val="601"/>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genre(Tzanetakis et al.,2001, Aucouturier, 2006) , </a:t>
            </a:r>
            <a:endParaRPr b="0" lang="en-US" sz="24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mood, emotion (Liu et al., Yang &amp; Lee, Leman et al.)</a:t>
            </a:r>
            <a:endParaRPr b="0" lang="en-US" sz="2400" strike="noStrike" u="none">
              <a:solidFill>
                <a:srgbClr val="000000"/>
              </a:solidFill>
              <a:uFillTx/>
              <a:latin typeface="Arial"/>
            </a:endParaRPr>
          </a:p>
          <a:p>
            <a:pPr lvl="1" marL="315720" indent="-314280">
              <a:spcAft>
                <a:spcPts val="601"/>
              </a:spcAft>
              <a:buClr>
                <a:srgbClr val="000000"/>
              </a:buClr>
              <a:buSzPct val="45000"/>
              <a:buFont typeface=""/>
              <a:buChar char=""/>
            </a:pPr>
            <a:r>
              <a:rPr b="0" lang="en-US" sz="2400" strike="noStrike" u="none">
                <a:solidFill>
                  <a:srgbClr val="000000"/>
                </a:solidFill>
                <a:uFillTx/>
                <a:latin typeface="ArialMT"/>
                <a:ea typeface="ArialMT"/>
              </a:rPr>
              <a:t>semantics (Turnbull et al,2008, Slaney, 2002)</a:t>
            </a:r>
            <a:endParaRPr b="0" lang="en-US" sz="2400" strike="noStrike" u="none">
              <a:solidFill>
                <a:srgbClr val="000000"/>
              </a:solidFill>
              <a:uFillTx/>
              <a:latin typeface="Arial"/>
            </a:endParaRPr>
          </a:p>
        </p:txBody>
      </p:sp>
      <p:pic>
        <p:nvPicPr>
          <p:cNvPr id="69" name="" descr=""/>
          <p:cNvPicPr/>
          <p:nvPr/>
        </p:nvPicPr>
        <p:blipFill>
          <a:blip r:embed="rId1"/>
          <a:stretch/>
        </p:blipFill>
        <p:spPr>
          <a:xfrm>
            <a:off x="282600" y="3807720"/>
            <a:ext cx="6500880" cy="3174480"/>
          </a:xfrm>
          <a:prstGeom prst="rect">
            <a:avLst/>
          </a:prstGeom>
          <a:ln w="0">
            <a:noFill/>
          </a:ln>
        </p:spPr>
      </p:pic>
      <p:sp>
        <p:nvSpPr>
          <p:cNvPr id="70" name=""/>
          <p:cNvSpPr txBox="1"/>
          <p:nvPr/>
        </p:nvSpPr>
        <p:spPr>
          <a:xfrm>
            <a:off x="1121400" y="2965320"/>
            <a:ext cx="5373000" cy="647640"/>
          </a:xfrm>
          <a:prstGeom prst="rect">
            <a:avLst/>
          </a:prstGeom>
          <a:noFill/>
          <a:ln w="0">
            <a:noFill/>
          </a:ln>
        </p:spPr>
        <p:txBody>
          <a:bodyPr lIns="90000" rIns="90000" tIns="45000" bIns="45000" anchor="t">
            <a:noAutofit/>
          </a:bodyPr>
          <a:p>
            <a:pPr algn="ctr"/>
            <a:r>
              <a:rPr b="0" lang="en-US" sz="3600" strike="noStrike" u="none">
                <a:solidFill>
                  <a:srgbClr val="000000"/>
                </a:solidFill>
                <a:uFillTx/>
                <a:latin typeface="Helvetica-Light"/>
                <a:ea typeface="Helvetica-Light"/>
              </a:rPr>
              <a:t>“</a:t>
            </a:r>
            <a:r>
              <a:rPr b="0" lang="en-US" sz="3600" strike="noStrike" u="none">
                <a:solidFill>
                  <a:srgbClr val="000000"/>
                </a:solidFill>
                <a:uFillTx/>
                <a:latin typeface="Helvetica-Light"/>
                <a:ea typeface="Helvetica-Light"/>
              </a:rPr>
              <a:t>spectrum-of-a-spectrum"</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4" name=""/>
          <p:cNvSpPr txBox="1"/>
          <p:nvPr/>
        </p:nvSpPr>
        <p:spPr>
          <a:xfrm>
            <a:off x="952560" y="444600"/>
            <a:ext cx="11099880" cy="2158920"/>
          </a:xfrm>
          <a:prstGeom prst="rect">
            <a:avLst/>
          </a:prstGeom>
          <a:noFill/>
          <a:ln w="0">
            <a:noFill/>
          </a:ln>
        </p:spPr>
        <p:txBody>
          <a:bodyPr lIns="90000" rIns="90000" tIns="45000" bIns="45000" anchor="ctr">
            <a:normAutofit fontScale="85000" lnSpcReduction="9999"/>
          </a:bodyPr>
          <a:p>
            <a:pPr algn="ctr"/>
            <a:r>
              <a:rPr b="0" lang="en-US" sz="8000" strike="noStrike" u="none">
                <a:solidFill>
                  <a:srgbClr val="000000"/>
                </a:solidFill>
                <a:uFillTx/>
                <a:latin typeface="Helvetica-Light"/>
                <a:ea typeface="Helvetica-Light"/>
              </a:rPr>
              <a:t>Principle of Closure, Continuity, &amp; Figure-Ground</a:t>
            </a:r>
            <a:endParaRPr b="0" lang="en-US" sz="8000" strike="noStrike" u="none">
              <a:solidFill>
                <a:srgbClr val="000000"/>
              </a:solidFill>
              <a:uFillTx/>
              <a:latin typeface="Arial"/>
            </a:endParaRPr>
          </a:p>
        </p:txBody>
      </p:sp>
      <p:sp>
        <p:nvSpPr>
          <p:cNvPr id="915" name=""/>
          <p:cNvSpPr txBox="1"/>
          <p:nvPr/>
        </p:nvSpPr>
        <p:spPr>
          <a:xfrm>
            <a:off x="952560" y="2603520"/>
            <a:ext cx="4374000" cy="6286680"/>
          </a:xfrm>
          <a:prstGeom prst="rect">
            <a:avLst/>
          </a:prstGeom>
          <a:noFill/>
          <a:ln w="0">
            <a:noFill/>
          </a:ln>
        </p:spPr>
        <p:txBody>
          <a:bodyPr lIns="90000" rIns="90000" tIns="45000" bIns="45000" anchor="ctr">
            <a:normAutofit/>
          </a:bodyPr>
          <a:p>
            <a:pPr marL="367920" indent="-36792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the perceptual system fills in the gaps where evidence is incomplete</a:t>
            </a:r>
            <a:endParaRPr b="0" lang="en-US" sz="2800" strike="noStrike" u="none">
              <a:solidFill>
                <a:srgbClr val="000000"/>
              </a:solidFill>
              <a:uFillTx/>
              <a:latin typeface="Arial"/>
            </a:endParaRPr>
          </a:p>
        </p:txBody>
      </p:sp>
      <p:pic>
        <p:nvPicPr>
          <p:cNvPr id="916" name="" descr=""/>
          <p:cNvPicPr/>
          <p:nvPr/>
        </p:nvPicPr>
        <p:blipFill>
          <a:blip r:embed="rId1"/>
          <a:stretch/>
        </p:blipFill>
        <p:spPr>
          <a:xfrm>
            <a:off x="5888160" y="2926080"/>
            <a:ext cx="6574680" cy="5635440"/>
          </a:xfrm>
          <a:prstGeom prst="rect">
            <a:avLst/>
          </a:prstGeom>
          <a:ln w="0">
            <a:noFill/>
          </a:ln>
        </p:spPr>
      </p:pic>
      <p:pic>
        <p:nvPicPr>
          <p:cNvPr id="917" name="" descr=""/>
          <p:cNvPicPr/>
          <p:nvPr/>
        </p:nvPicPr>
        <p:blipFill>
          <a:blip r:embed="rId2"/>
          <a:stretch/>
        </p:blipFill>
        <p:spPr>
          <a:xfrm>
            <a:off x="5888160" y="2926080"/>
            <a:ext cx="6574680" cy="5635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8" name=""/>
          <p:cNvSpPr txBox="1"/>
          <p:nvPr/>
        </p:nvSpPr>
        <p:spPr>
          <a:xfrm>
            <a:off x="952560" y="44460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Principle of Common Fate</a:t>
            </a:r>
            <a:endParaRPr b="0" lang="en-US" sz="8000" strike="noStrike" u="none">
              <a:solidFill>
                <a:srgbClr val="000000"/>
              </a:solidFill>
              <a:uFillTx/>
              <a:latin typeface="Arial"/>
            </a:endParaRPr>
          </a:p>
        </p:txBody>
      </p:sp>
      <p:sp>
        <p:nvSpPr>
          <p:cNvPr id="919" name=""/>
          <p:cNvSpPr txBox="1"/>
          <p:nvPr/>
        </p:nvSpPr>
        <p:spPr>
          <a:xfrm>
            <a:off x="952560" y="2603520"/>
            <a:ext cx="5334120" cy="6286680"/>
          </a:xfrm>
          <a:prstGeom prst="rect">
            <a:avLst/>
          </a:prstGeom>
          <a:noFill/>
          <a:ln w="0">
            <a:noFill/>
          </a:ln>
        </p:spPr>
        <p:txBody>
          <a:bodyPr lIns="90000" rIns="90000" tIns="45000" bIns="45000" anchor="ctr">
            <a:normAutofit/>
          </a:bodyPr>
          <a:p>
            <a:pPr marL="367920" indent="-367920">
              <a:spcBef>
                <a:spcPts val="3200"/>
              </a:spcBef>
              <a:buClr>
                <a:srgbClr val="000000"/>
              </a:buClr>
              <a:buSzPct val="45000"/>
              <a:buFont typeface=""/>
              <a:buChar char=""/>
            </a:pPr>
            <a:r>
              <a:rPr b="0" lang="en-US" sz="2800" strike="noStrike" u="none">
                <a:solidFill>
                  <a:srgbClr val="000000"/>
                </a:solidFill>
                <a:uFillTx/>
                <a:latin typeface="Helvetica-Light"/>
                <a:ea typeface="Helvetica-Light"/>
              </a:rPr>
              <a:t>objects that move together tend to be grouped together</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0" name=""/>
          <p:cNvSpPr txBox="1"/>
          <p:nvPr/>
        </p:nvSpPr>
        <p:spPr>
          <a:xfrm>
            <a:off x="650160" y="390600"/>
            <a:ext cx="11704320" cy="1625760"/>
          </a:xfrm>
          <a:prstGeom prst="rect">
            <a:avLst/>
          </a:prstGeom>
          <a:noFill/>
          <a:ln w="0">
            <a:noFill/>
          </a:ln>
        </p:spPr>
        <p:txBody>
          <a:bodyPr lIns="90000" rIns="90000" tIns="45000" bIns="45000" anchor="ctr">
            <a:normAutofit/>
          </a:bodyPr>
          <a:p>
            <a:pPr algn="ctr"/>
            <a:r>
              <a:rPr b="0" lang="en-US" sz="7800" strike="noStrike" u="none">
                <a:solidFill>
                  <a:srgbClr val="000000"/>
                </a:solidFill>
                <a:uFillTx/>
                <a:latin typeface="Helvetica-Light"/>
                <a:ea typeface="Helvetica-Light"/>
              </a:rPr>
              <a:t>Auditory scene analysis</a:t>
            </a:r>
            <a:endParaRPr b="0" lang="en-US" sz="7800" strike="noStrike" u="none">
              <a:solidFill>
                <a:srgbClr val="000000"/>
              </a:solidFill>
              <a:uFillTx/>
              <a:latin typeface="Arial"/>
            </a:endParaRPr>
          </a:p>
        </p:txBody>
      </p:sp>
      <p:sp>
        <p:nvSpPr>
          <p:cNvPr id="921" name=""/>
          <p:cNvSpPr txBox="1"/>
          <p:nvPr/>
        </p:nvSpPr>
        <p:spPr>
          <a:xfrm>
            <a:off x="650160" y="2275920"/>
            <a:ext cx="5743800" cy="6436800"/>
          </a:xfrm>
          <a:prstGeom prst="rect">
            <a:avLst/>
          </a:prstGeom>
          <a:noFill/>
          <a:ln w="0">
            <a:noFill/>
          </a:ln>
        </p:spPr>
        <p:txBody>
          <a:bodyPr lIns="90000" rIns="90000" tIns="45000" bIns="45000" anchor="t">
            <a:normAutofit/>
          </a:bodyPr>
          <a:p>
            <a:r>
              <a:rPr b="0" lang="en-US" sz="3400" strike="noStrike" u="none">
                <a:solidFill>
                  <a:srgbClr val="000000"/>
                </a:solidFill>
                <a:uFillTx/>
                <a:latin typeface="Helvetica-Light"/>
                <a:ea typeface="Helvetica-Light"/>
              </a:rPr>
              <a:t>tonotopic  organization </a:t>
            </a:r>
            <a:r>
              <a:rPr b="0" lang="en-US" sz="2200" strike="noStrike" u="none">
                <a:solidFill>
                  <a:srgbClr val="000000"/>
                </a:solidFill>
                <a:uFillTx/>
                <a:latin typeface="Helvetica-Light"/>
                <a:ea typeface="Helvetica-Light"/>
              </a:rPr>
              <a:t>(Ress &amp; Chandrasekaran, 2013)</a:t>
            </a:r>
            <a:endParaRPr b="0" lang="en-US" sz="2200" strike="noStrike" u="none">
              <a:solidFill>
                <a:srgbClr val="000000"/>
              </a:solidFill>
              <a:uFillTx/>
              <a:latin typeface="Arial"/>
            </a:endParaRPr>
          </a:p>
        </p:txBody>
      </p:sp>
      <p:sp>
        <p:nvSpPr>
          <p:cNvPr id="922" name=""/>
          <p:cNvSpPr txBox="1"/>
          <p:nvPr/>
        </p:nvSpPr>
        <p:spPr>
          <a:xfrm>
            <a:off x="378000" y="2648160"/>
            <a:ext cx="6723360" cy="6436800"/>
          </a:xfrm>
          <a:prstGeom prst="rect">
            <a:avLst/>
          </a:prstGeom>
          <a:noFill/>
          <a:ln w="0">
            <a:noFill/>
          </a:ln>
        </p:spPr>
        <p:txBody>
          <a:bodyPr lIns="90000" rIns="90000" tIns="45000" bIns="45000" anchor="t">
            <a:normAutofit lnSpcReduction="9999"/>
          </a:bodyPr>
          <a:p>
            <a:pPr marL="446040" indent="-446040">
              <a:spcBef>
                <a:spcPts val="819"/>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46040" indent="-446040">
              <a:spcBef>
                <a:spcPts val="819"/>
              </a:spcBef>
              <a:buClr>
                <a:srgbClr val="000000"/>
              </a:buClr>
              <a:buSzPct val="45000"/>
              <a:buFont typeface=""/>
              <a:buChar char=""/>
            </a:pPr>
            <a:r>
              <a:rPr b="0" lang="en-US" sz="3400" strike="noStrike" u="none">
                <a:solidFill>
                  <a:srgbClr val="000000"/>
                </a:solidFill>
                <a:uFillTx/>
                <a:latin typeface="Calibri-Light"/>
                <a:ea typeface="Calibri-Light"/>
              </a:rPr>
              <a:t>three main categories</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1" lang="en-US" sz="3400" strike="noStrike" u="none">
                <a:solidFill>
                  <a:srgbClr val="000000"/>
                </a:solidFill>
                <a:uFillTx/>
                <a:latin typeface="Calibri-Light"/>
                <a:ea typeface="Calibri-Light"/>
              </a:rPr>
              <a:t>sequential integration </a:t>
            </a:r>
            <a:r>
              <a:rPr b="0" lang="en-US" sz="3400" strike="noStrike" u="none">
                <a:solidFill>
                  <a:srgbClr val="000000"/>
                </a:solidFill>
                <a:uFillTx/>
                <a:latin typeface="Calibri-Light"/>
                <a:ea typeface="Calibri-Light"/>
              </a:rPr>
              <a:t>- putting together events that follow one another in time</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1" lang="en-US" sz="3400" strike="noStrike" u="none">
                <a:solidFill>
                  <a:srgbClr val="000000"/>
                </a:solidFill>
                <a:uFillTx/>
                <a:latin typeface="Calibri-Light"/>
                <a:ea typeface="Calibri-Light"/>
              </a:rPr>
              <a:t>spectral integration</a:t>
            </a:r>
            <a:r>
              <a:rPr b="0" lang="en-US" sz="3400" strike="noStrike" u="none">
                <a:solidFill>
                  <a:srgbClr val="000000"/>
                </a:solidFill>
                <a:uFillTx/>
                <a:latin typeface="Calibri-Light"/>
                <a:ea typeface="Calibri-Light"/>
              </a:rPr>
              <a:t> - integrating components that occur at the same time in different parts of the spectrum</a:t>
            </a:r>
            <a:endParaRPr b="0" lang="en-US" sz="3400" strike="noStrike" u="none">
              <a:solidFill>
                <a:srgbClr val="000000"/>
              </a:solidFill>
              <a:uFillTx/>
              <a:latin typeface="Arial"/>
            </a:endParaRPr>
          </a:p>
          <a:p>
            <a:pPr lvl="1" marL="446040" indent="-446040">
              <a:spcBef>
                <a:spcPts val="819"/>
              </a:spcBef>
              <a:buClr>
                <a:srgbClr val="000000"/>
              </a:buClr>
              <a:buSzPct val="45000"/>
              <a:buFont typeface=""/>
              <a:buChar char=""/>
            </a:pPr>
            <a:r>
              <a:rPr b="1" lang="en-US" sz="3400" strike="noStrike" u="none">
                <a:solidFill>
                  <a:srgbClr val="000000"/>
                </a:solidFill>
                <a:uFillTx/>
                <a:latin typeface="Calibri-Light"/>
                <a:ea typeface="Calibri-Light"/>
              </a:rPr>
              <a:t>old-plus-new heuristic </a:t>
            </a:r>
            <a:r>
              <a:rPr b="0" lang="en-US" sz="3400" strike="noStrike" u="none">
                <a:solidFill>
                  <a:srgbClr val="000000"/>
                </a:solidFill>
                <a:uFillTx/>
                <a:latin typeface="Calibri-Light"/>
                <a:ea typeface="Calibri-Light"/>
              </a:rPr>
              <a:t>- perceptual continuation of old sound at the presentation of a more complex sound</a:t>
            </a:r>
            <a:endParaRPr b="0" lang="en-US" sz="3400" strike="noStrike" u="none">
              <a:solidFill>
                <a:srgbClr val="000000"/>
              </a:solidFill>
              <a:uFillTx/>
              <a:latin typeface="Arial"/>
            </a:endParaRPr>
          </a:p>
        </p:txBody>
      </p:sp>
      <p:pic>
        <p:nvPicPr>
          <p:cNvPr id="923" name="" descr=""/>
          <p:cNvPicPr/>
          <p:nvPr/>
        </p:nvPicPr>
        <p:blipFill>
          <a:blip r:embed="rId1"/>
          <a:stretch/>
        </p:blipFill>
        <p:spPr>
          <a:xfrm>
            <a:off x="7966440" y="2342520"/>
            <a:ext cx="4595400" cy="3067200"/>
          </a:xfrm>
          <a:prstGeom prst="rect">
            <a:avLst/>
          </a:prstGeom>
          <a:ln w="0">
            <a:noFill/>
          </a:ln>
        </p:spPr>
      </p:pic>
      <p:pic>
        <p:nvPicPr>
          <p:cNvPr id="924" name="" descr=""/>
          <p:cNvPicPr/>
          <p:nvPr/>
        </p:nvPicPr>
        <p:blipFill>
          <a:blip r:embed="rId2"/>
          <a:stretch/>
        </p:blipFill>
        <p:spPr>
          <a:xfrm>
            <a:off x="8476200" y="5513760"/>
            <a:ext cx="2540520" cy="38664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5"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What do you hear?</a:t>
            </a:r>
            <a:endParaRPr b="0" lang="en-US" sz="8000" strike="noStrike" u="none">
              <a:solidFill>
                <a:srgbClr val="000000"/>
              </a:solidFill>
              <a:uFillTx/>
              <a:latin typeface="Arial"/>
            </a:endParaRPr>
          </a:p>
        </p:txBody>
      </p:sp>
      <p:sp>
        <p:nvSpPr>
          <p:cNvPr id="926"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On what basis are you segregating them into streams?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7" name=""/>
          <p:cNvSpPr txBox="1"/>
          <p:nvPr/>
        </p:nvSpPr>
        <p:spPr>
          <a:xfrm>
            <a:off x="650160" y="390600"/>
            <a:ext cx="11704320" cy="1625760"/>
          </a:xfrm>
          <a:prstGeom prst="rect">
            <a:avLst/>
          </a:prstGeom>
          <a:noFill/>
          <a:ln w="0">
            <a:noFill/>
          </a:ln>
        </p:spPr>
        <p:txBody>
          <a:bodyPr lIns="90000" rIns="90000" tIns="45000" bIns="45000" anchor="ctr">
            <a:normAutofit/>
          </a:bodyPr>
          <a:p>
            <a:pPr algn="ctr"/>
            <a:r>
              <a:rPr b="0" lang="en-US" sz="7800" strike="noStrike" u="none">
                <a:solidFill>
                  <a:srgbClr val="000000"/>
                </a:solidFill>
                <a:uFillTx/>
                <a:latin typeface="Helvetica-Light"/>
                <a:ea typeface="Helvetica-Light"/>
              </a:rPr>
              <a:t>Cocktail party effect</a:t>
            </a:r>
            <a:endParaRPr b="0" lang="en-US" sz="7800" strike="noStrike" u="none">
              <a:solidFill>
                <a:srgbClr val="000000"/>
              </a:solidFill>
              <a:uFillTx/>
              <a:latin typeface="Arial"/>
            </a:endParaRPr>
          </a:p>
        </p:txBody>
      </p:sp>
      <p:sp>
        <p:nvSpPr>
          <p:cNvPr id="928" name=""/>
          <p:cNvSpPr txBox="1"/>
          <p:nvPr/>
        </p:nvSpPr>
        <p:spPr>
          <a:xfrm>
            <a:off x="650160" y="2275920"/>
            <a:ext cx="5743800" cy="6436800"/>
          </a:xfrm>
          <a:prstGeom prst="rect">
            <a:avLst/>
          </a:prstGeom>
          <a:noFill/>
          <a:ln w="0">
            <a:noFill/>
          </a:ln>
        </p:spPr>
        <p:txBody>
          <a:bodyPr lIns="90000" rIns="90000" tIns="45000" bIns="45000" anchor="t">
            <a:normAutofit/>
          </a:bodyPr>
          <a:p>
            <a:r>
              <a:rPr b="0" lang="en-US" sz="3400" strike="noStrike" u="none">
                <a:solidFill>
                  <a:srgbClr val="000000"/>
                </a:solidFill>
                <a:uFillTx/>
                <a:latin typeface="Helvetica-Light"/>
                <a:ea typeface="Helvetica-Light"/>
              </a:rPr>
              <a:t>tonotopic  organization </a:t>
            </a:r>
            <a:r>
              <a:rPr b="0" lang="en-US" sz="2200" strike="noStrike" u="none">
                <a:solidFill>
                  <a:srgbClr val="000000"/>
                </a:solidFill>
                <a:uFillTx/>
                <a:latin typeface="Helvetica-Light"/>
                <a:ea typeface="Helvetica-Light"/>
              </a:rPr>
              <a:t>(Ress &amp; Chandrasekaran, 2013)</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9" name=""/>
          <p:cNvSpPr txBox="1"/>
          <p:nvPr/>
        </p:nvSpPr>
        <p:spPr>
          <a:xfrm>
            <a:off x="952560" y="4041360"/>
            <a:ext cx="11099880" cy="2158920"/>
          </a:xfrm>
          <a:prstGeom prst="rect">
            <a:avLst/>
          </a:prstGeom>
          <a:noFill/>
          <a:ln w="0">
            <a:noFill/>
          </a:ln>
        </p:spPr>
        <p:txBody>
          <a:bodyPr lIns="90000" rIns="90000" tIns="45000" bIns="45000" anchor="ctr">
            <a:normAutofit/>
          </a:bodyPr>
          <a:p>
            <a:pPr algn="ctr"/>
            <a:r>
              <a:rPr b="0" lang="en-US" sz="5900" strike="noStrike" u="none">
                <a:solidFill>
                  <a:srgbClr val="000000"/>
                </a:solidFill>
                <a:uFillTx/>
                <a:latin typeface="Helvetica-Light"/>
                <a:ea typeface="Helvetica-Light"/>
              </a:rPr>
              <a:t>Sequential Integration</a:t>
            </a:r>
            <a:endParaRPr b="0" lang="en-US" sz="5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6000" strike="noStrike" u="none">
                <a:solidFill>
                  <a:srgbClr val="000000"/>
                </a:solidFill>
                <a:uFillTx/>
                <a:latin typeface="Helvetica-Light"/>
                <a:ea typeface="Helvetica-Light"/>
              </a:rPr>
              <a:t>Streaming by Proximity</a:t>
            </a:r>
            <a:endParaRPr b="0" lang="en-US" sz="6000" strike="noStrike" u="none">
              <a:solidFill>
                <a:srgbClr val="000000"/>
              </a:solidFill>
              <a:uFillTx/>
              <a:latin typeface="Arial"/>
            </a:endParaRPr>
          </a:p>
        </p:txBody>
      </p:sp>
      <p:sp>
        <p:nvSpPr>
          <p:cNvPr id="931" name=""/>
          <p:cNvSpPr txBox="1"/>
          <p:nvPr/>
        </p:nvSpPr>
        <p:spPr>
          <a:xfrm>
            <a:off x="761760" y="2610000"/>
            <a:ext cx="11099880" cy="6286680"/>
          </a:xfrm>
          <a:prstGeom prst="rect">
            <a:avLst/>
          </a:prstGeom>
          <a:noFill/>
          <a:ln w="0">
            <a:noFill/>
          </a:ln>
        </p:spPr>
        <p:txBody>
          <a:bodyPr lIns="90000" rIns="90000" tIns="45000" bIns="45000" anchor="ctr">
            <a:normAutofit lnSpcReduction="9999"/>
          </a:bodyPr>
          <a:p>
            <a:pPr marL="495000" indent="-495000">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proximity in auditory domain:</a:t>
            </a:r>
            <a:endParaRPr b="0" lang="en-US" sz="38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proximity in time</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proximity in pitch</a:t>
            </a:r>
            <a:endParaRPr b="0" lang="en-US" sz="3400" strike="noStrike" u="none">
              <a:solidFill>
                <a:srgbClr val="000000"/>
              </a:solidFill>
              <a:uFillTx/>
              <a:latin typeface="Arial"/>
            </a:endParaRPr>
          </a:p>
          <a:p>
            <a:pPr marL="495000" indent="-495000">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auditory events that are proximal in pitch and/or time </a:t>
            </a:r>
            <a:endParaRPr b="0" lang="en-US" sz="38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are probably to be created by one and the same source</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tend to be heard as a stream</a:t>
            </a:r>
            <a:endParaRPr b="0" lang="en-US" sz="3400" strike="noStrike" u="none">
              <a:solidFill>
                <a:srgbClr val="000000"/>
              </a:solidFill>
              <a:uFillTx/>
              <a:latin typeface="Arial"/>
            </a:endParaRPr>
          </a:p>
        </p:txBody>
      </p:sp>
      <p:grpSp>
        <p:nvGrpSpPr>
          <p:cNvPr id="932" name=""/>
          <p:cNvGrpSpPr/>
          <p:nvPr/>
        </p:nvGrpSpPr>
        <p:grpSpPr>
          <a:xfrm>
            <a:off x="11218320" y="149040"/>
            <a:ext cx="1467360" cy="2750760"/>
            <a:chOff x="11218320" y="149040"/>
            <a:chExt cx="1467360" cy="2750760"/>
          </a:xfrm>
        </p:grpSpPr>
        <p:grpSp>
          <p:nvGrpSpPr>
            <p:cNvPr id="933" name=""/>
            <p:cNvGrpSpPr/>
            <p:nvPr/>
          </p:nvGrpSpPr>
          <p:grpSpPr>
            <a:xfrm>
              <a:off x="11218320" y="149040"/>
              <a:ext cx="1385640" cy="1338480"/>
              <a:chOff x="11218320" y="149040"/>
              <a:chExt cx="1385640" cy="1338480"/>
            </a:xfrm>
          </p:grpSpPr>
          <p:sp>
            <p:nvSpPr>
              <p:cNvPr id="934" name=""/>
              <p:cNvSpPr/>
              <p:nvPr/>
            </p:nvSpPr>
            <p:spPr>
              <a:xfrm>
                <a:off x="112183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35" name=""/>
              <p:cNvSpPr/>
              <p:nvPr/>
            </p:nvSpPr>
            <p:spPr>
              <a:xfrm>
                <a:off x="1142208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36" name=""/>
              <p:cNvSpPr/>
              <p:nvPr/>
            </p:nvSpPr>
            <p:spPr>
              <a:xfrm>
                <a:off x="1162584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37" name=""/>
              <p:cNvSpPr/>
              <p:nvPr/>
            </p:nvSpPr>
            <p:spPr>
              <a:xfrm>
                <a:off x="1182960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38" name=""/>
              <p:cNvSpPr/>
              <p:nvPr/>
            </p:nvSpPr>
            <p:spPr>
              <a:xfrm>
                <a:off x="1203336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39" name=""/>
              <p:cNvSpPr/>
              <p:nvPr/>
            </p:nvSpPr>
            <p:spPr>
              <a:xfrm>
                <a:off x="122371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0" name=""/>
              <p:cNvSpPr/>
              <p:nvPr/>
            </p:nvSpPr>
            <p:spPr>
              <a:xfrm>
                <a:off x="124405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1" name=""/>
              <p:cNvSpPr/>
              <p:nvPr/>
            </p:nvSpPr>
            <p:spPr>
              <a:xfrm>
                <a:off x="112183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2" name=""/>
              <p:cNvSpPr/>
              <p:nvPr/>
            </p:nvSpPr>
            <p:spPr>
              <a:xfrm>
                <a:off x="1142208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3" name=""/>
              <p:cNvSpPr/>
              <p:nvPr/>
            </p:nvSpPr>
            <p:spPr>
              <a:xfrm>
                <a:off x="1162584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4" name=""/>
              <p:cNvSpPr/>
              <p:nvPr/>
            </p:nvSpPr>
            <p:spPr>
              <a:xfrm>
                <a:off x="1182960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5" name=""/>
              <p:cNvSpPr/>
              <p:nvPr/>
            </p:nvSpPr>
            <p:spPr>
              <a:xfrm>
                <a:off x="1203336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6" name=""/>
              <p:cNvSpPr/>
              <p:nvPr/>
            </p:nvSpPr>
            <p:spPr>
              <a:xfrm>
                <a:off x="122371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7" name=""/>
              <p:cNvSpPr/>
              <p:nvPr/>
            </p:nvSpPr>
            <p:spPr>
              <a:xfrm>
                <a:off x="124405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8" name=""/>
              <p:cNvSpPr/>
              <p:nvPr/>
            </p:nvSpPr>
            <p:spPr>
              <a:xfrm>
                <a:off x="112183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49" name=""/>
              <p:cNvSpPr/>
              <p:nvPr/>
            </p:nvSpPr>
            <p:spPr>
              <a:xfrm>
                <a:off x="1142208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0" name=""/>
              <p:cNvSpPr/>
              <p:nvPr/>
            </p:nvSpPr>
            <p:spPr>
              <a:xfrm>
                <a:off x="1162584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1" name=""/>
              <p:cNvSpPr/>
              <p:nvPr/>
            </p:nvSpPr>
            <p:spPr>
              <a:xfrm>
                <a:off x="1182960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2" name=""/>
              <p:cNvSpPr/>
              <p:nvPr/>
            </p:nvSpPr>
            <p:spPr>
              <a:xfrm>
                <a:off x="1203336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3" name=""/>
              <p:cNvSpPr/>
              <p:nvPr/>
            </p:nvSpPr>
            <p:spPr>
              <a:xfrm>
                <a:off x="122371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4" name=""/>
              <p:cNvSpPr/>
              <p:nvPr/>
            </p:nvSpPr>
            <p:spPr>
              <a:xfrm>
                <a:off x="124405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5" name=""/>
              <p:cNvSpPr/>
              <p:nvPr/>
            </p:nvSpPr>
            <p:spPr>
              <a:xfrm>
                <a:off x="112183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6" name=""/>
              <p:cNvSpPr/>
              <p:nvPr/>
            </p:nvSpPr>
            <p:spPr>
              <a:xfrm>
                <a:off x="1142208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7" name=""/>
              <p:cNvSpPr/>
              <p:nvPr/>
            </p:nvSpPr>
            <p:spPr>
              <a:xfrm>
                <a:off x="1162584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8" name=""/>
              <p:cNvSpPr/>
              <p:nvPr/>
            </p:nvSpPr>
            <p:spPr>
              <a:xfrm>
                <a:off x="1182960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59" name=""/>
              <p:cNvSpPr/>
              <p:nvPr/>
            </p:nvSpPr>
            <p:spPr>
              <a:xfrm>
                <a:off x="1203336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0" name=""/>
              <p:cNvSpPr/>
              <p:nvPr/>
            </p:nvSpPr>
            <p:spPr>
              <a:xfrm>
                <a:off x="122371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1" name=""/>
              <p:cNvSpPr/>
              <p:nvPr/>
            </p:nvSpPr>
            <p:spPr>
              <a:xfrm>
                <a:off x="124405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2" name=""/>
              <p:cNvSpPr/>
              <p:nvPr/>
            </p:nvSpPr>
            <p:spPr>
              <a:xfrm>
                <a:off x="112183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3" name=""/>
              <p:cNvSpPr/>
              <p:nvPr/>
            </p:nvSpPr>
            <p:spPr>
              <a:xfrm>
                <a:off x="1142208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4" name=""/>
              <p:cNvSpPr/>
              <p:nvPr/>
            </p:nvSpPr>
            <p:spPr>
              <a:xfrm>
                <a:off x="1162584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5" name=""/>
              <p:cNvSpPr/>
              <p:nvPr/>
            </p:nvSpPr>
            <p:spPr>
              <a:xfrm>
                <a:off x="1182960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6" name=""/>
              <p:cNvSpPr/>
              <p:nvPr/>
            </p:nvSpPr>
            <p:spPr>
              <a:xfrm>
                <a:off x="1203336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7" name=""/>
              <p:cNvSpPr/>
              <p:nvPr/>
            </p:nvSpPr>
            <p:spPr>
              <a:xfrm>
                <a:off x="122371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68" name=""/>
              <p:cNvSpPr/>
              <p:nvPr/>
            </p:nvSpPr>
            <p:spPr>
              <a:xfrm>
                <a:off x="124405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nvGrpSpPr>
            <p:cNvPr id="969" name=""/>
            <p:cNvGrpSpPr/>
            <p:nvPr/>
          </p:nvGrpSpPr>
          <p:grpSpPr>
            <a:xfrm>
              <a:off x="11218320" y="1635480"/>
              <a:ext cx="1467360" cy="1264320"/>
              <a:chOff x="11218320" y="1635480"/>
              <a:chExt cx="1467360" cy="1264320"/>
            </a:xfrm>
          </p:grpSpPr>
          <p:sp>
            <p:nvSpPr>
              <p:cNvPr id="970" name=""/>
              <p:cNvSpPr/>
              <p:nvPr/>
            </p:nvSpPr>
            <p:spPr>
              <a:xfrm>
                <a:off x="1121832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1" name=""/>
              <p:cNvSpPr/>
              <p:nvPr/>
            </p:nvSpPr>
            <p:spPr>
              <a:xfrm>
                <a:off x="1121832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2" name=""/>
              <p:cNvSpPr/>
              <p:nvPr/>
            </p:nvSpPr>
            <p:spPr>
              <a:xfrm>
                <a:off x="1121832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3" name=""/>
              <p:cNvSpPr/>
              <p:nvPr/>
            </p:nvSpPr>
            <p:spPr>
              <a:xfrm>
                <a:off x="1121832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4" name=""/>
              <p:cNvSpPr/>
              <p:nvPr/>
            </p:nvSpPr>
            <p:spPr>
              <a:xfrm>
                <a:off x="1121832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5" name=""/>
              <p:cNvSpPr/>
              <p:nvPr/>
            </p:nvSpPr>
            <p:spPr>
              <a:xfrm>
                <a:off x="1121832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6" name=""/>
              <p:cNvSpPr/>
              <p:nvPr/>
            </p:nvSpPr>
            <p:spPr>
              <a:xfrm>
                <a:off x="1121832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7" name=""/>
              <p:cNvSpPr/>
              <p:nvPr/>
            </p:nvSpPr>
            <p:spPr>
              <a:xfrm>
                <a:off x="115444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8" name=""/>
              <p:cNvSpPr/>
              <p:nvPr/>
            </p:nvSpPr>
            <p:spPr>
              <a:xfrm>
                <a:off x="115444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79" name=""/>
              <p:cNvSpPr/>
              <p:nvPr/>
            </p:nvSpPr>
            <p:spPr>
              <a:xfrm>
                <a:off x="115444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0" name=""/>
              <p:cNvSpPr/>
              <p:nvPr/>
            </p:nvSpPr>
            <p:spPr>
              <a:xfrm>
                <a:off x="115444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1" name=""/>
              <p:cNvSpPr/>
              <p:nvPr/>
            </p:nvSpPr>
            <p:spPr>
              <a:xfrm>
                <a:off x="115444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2" name=""/>
              <p:cNvSpPr/>
              <p:nvPr/>
            </p:nvSpPr>
            <p:spPr>
              <a:xfrm>
                <a:off x="115444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3" name=""/>
              <p:cNvSpPr/>
              <p:nvPr/>
            </p:nvSpPr>
            <p:spPr>
              <a:xfrm>
                <a:off x="115444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4" name=""/>
              <p:cNvSpPr/>
              <p:nvPr/>
            </p:nvSpPr>
            <p:spPr>
              <a:xfrm>
                <a:off x="118702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5" name=""/>
              <p:cNvSpPr/>
              <p:nvPr/>
            </p:nvSpPr>
            <p:spPr>
              <a:xfrm>
                <a:off x="118702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6" name=""/>
              <p:cNvSpPr/>
              <p:nvPr/>
            </p:nvSpPr>
            <p:spPr>
              <a:xfrm>
                <a:off x="118702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7" name=""/>
              <p:cNvSpPr/>
              <p:nvPr/>
            </p:nvSpPr>
            <p:spPr>
              <a:xfrm>
                <a:off x="118702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8" name=""/>
              <p:cNvSpPr/>
              <p:nvPr/>
            </p:nvSpPr>
            <p:spPr>
              <a:xfrm>
                <a:off x="118702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89" name=""/>
              <p:cNvSpPr/>
              <p:nvPr/>
            </p:nvSpPr>
            <p:spPr>
              <a:xfrm>
                <a:off x="118702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0" name=""/>
              <p:cNvSpPr/>
              <p:nvPr/>
            </p:nvSpPr>
            <p:spPr>
              <a:xfrm>
                <a:off x="118702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1" name=""/>
              <p:cNvSpPr/>
              <p:nvPr/>
            </p:nvSpPr>
            <p:spPr>
              <a:xfrm>
                <a:off x="121960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2" name=""/>
              <p:cNvSpPr/>
              <p:nvPr/>
            </p:nvSpPr>
            <p:spPr>
              <a:xfrm>
                <a:off x="121960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3" name=""/>
              <p:cNvSpPr/>
              <p:nvPr/>
            </p:nvSpPr>
            <p:spPr>
              <a:xfrm>
                <a:off x="121960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4" name=""/>
              <p:cNvSpPr/>
              <p:nvPr/>
            </p:nvSpPr>
            <p:spPr>
              <a:xfrm>
                <a:off x="121960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5" name=""/>
              <p:cNvSpPr/>
              <p:nvPr/>
            </p:nvSpPr>
            <p:spPr>
              <a:xfrm>
                <a:off x="121960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6" name=""/>
              <p:cNvSpPr/>
              <p:nvPr/>
            </p:nvSpPr>
            <p:spPr>
              <a:xfrm>
                <a:off x="121960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7" name=""/>
              <p:cNvSpPr/>
              <p:nvPr/>
            </p:nvSpPr>
            <p:spPr>
              <a:xfrm>
                <a:off x="121960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8" name=""/>
              <p:cNvSpPr/>
              <p:nvPr/>
            </p:nvSpPr>
            <p:spPr>
              <a:xfrm>
                <a:off x="1252224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999" name=""/>
              <p:cNvSpPr/>
              <p:nvPr/>
            </p:nvSpPr>
            <p:spPr>
              <a:xfrm>
                <a:off x="1252224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00" name=""/>
              <p:cNvSpPr/>
              <p:nvPr/>
            </p:nvSpPr>
            <p:spPr>
              <a:xfrm>
                <a:off x="1252224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01" name=""/>
              <p:cNvSpPr/>
              <p:nvPr/>
            </p:nvSpPr>
            <p:spPr>
              <a:xfrm>
                <a:off x="1252224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02" name=""/>
              <p:cNvSpPr/>
              <p:nvPr/>
            </p:nvSpPr>
            <p:spPr>
              <a:xfrm>
                <a:off x="1252224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03" name=""/>
              <p:cNvSpPr/>
              <p:nvPr/>
            </p:nvSpPr>
            <p:spPr>
              <a:xfrm>
                <a:off x="1252224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04" name=""/>
              <p:cNvSpPr/>
              <p:nvPr/>
            </p:nvSpPr>
            <p:spPr>
              <a:xfrm>
                <a:off x="1252224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grpSp>
        <p:nvGrpSpPr>
          <p:cNvPr id="1005" name=""/>
          <p:cNvGrpSpPr/>
          <p:nvPr/>
        </p:nvGrpSpPr>
        <p:grpSpPr>
          <a:xfrm>
            <a:off x="7152120" y="7982640"/>
            <a:ext cx="4746240" cy="1036080"/>
            <a:chOff x="7152120" y="7982640"/>
            <a:chExt cx="4746240" cy="1036080"/>
          </a:xfrm>
        </p:grpSpPr>
        <p:pic>
          <p:nvPicPr>
            <p:cNvPr id="1006" name="" descr=""/>
            <p:cNvPicPr/>
            <p:nvPr/>
          </p:nvPicPr>
          <p:blipFill>
            <a:blip r:embed="rId1"/>
            <a:stretch/>
          </p:blipFill>
          <p:spPr>
            <a:xfrm>
              <a:off x="7152120" y="7982640"/>
              <a:ext cx="1163160" cy="1036080"/>
            </a:xfrm>
            <a:prstGeom prst="rect">
              <a:avLst/>
            </a:prstGeom>
            <a:ln w="0">
              <a:noFill/>
            </a:ln>
          </p:spPr>
        </p:pic>
        <p:pic>
          <p:nvPicPr>
            <p:cNvPr id="1007" name="" descr=""/>
            <p:cNvPicPr/>
            <p:nvPr/>
          </p:nvPicPr>
          <p:blipFill>
            <a:blip r:embed="rId2"/>
            <a:stretch/>
          </p:blipFill>
          <p:spPr>
            <a:xfrm>
              <a:off x="8943480" y="7982640"/>
              <a:ext cx="1163160" cy="1036080"/>
            </a:xfrm>
            <a:prstGeom prst="rect">
              <a:avLst/>
            </a:prstGeom>
            <a:ln w="0">
              <a:noFill/>
            </a:ln>
          </p:spPr>
        </p:pic>
        <p:pic>
          <p:nvPicPr>
            <p:cNvPr id="1008" name="" descr=""/>
            <p:cNvPicPr/>
            <p:nvPr/>
          </p:nvPicPr>
          <p:blipFill>
            <a:blip r:embed="rId3"/>
            <a:stretch/>
          </p:blipFill>
          <p:spPr>
            <a:xfrm>
              <a:off x="10735200" y="7982640"/>
              <a:ext cx="1163160" cy="1036080"/>
            </a:xfrm>
            <a:prstGeom prst="rect">
              <a:avLst/>
            </a:prstGeom>
            <a:ln w="0">
              <a:noFill/>
            </a:ln>
          </p:spPr>
        </p:pic>
      </p:grpSp>
      <p:pic>
        <p:nvPicPr>
          <p:cNvPr id="1009" name="" descr=""/>
          <p:cNvPicPr/>
          <p:nvPr/>
        </p:nvPicPr>
        <p:blipFill>
          <a:blip r:embed="rId4"/>
          <a:stretch/>
        </p:blipFill>
        <p:spPr>
          <a:xfrm>
            <a:off x="12157560" y="7982640"/>
            <a:ext cx="1163160" cy="10360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Streaming by Proximity</a:t>
            </a:r>
            <a:endParaRPr b="0" lang="en-US" sz="8000" strike="noStrike" u="none">
              <a:solidFill>
                <a:srgbClr val="000000"/>
              </a:solidFill>
              <a:uFillTx/>
              <a:latin typeface="Arial"/>
            </a:endParaRPr>
          </a:p>
        </p:txBody>
      </p:sp>
      <p:sp>
        <p:nvSpPr>
          <p:cNvPr id="1011" name=""/>
          <p:cNvSpPr txBox="1"/>
          <p:nvPr/>
        </p:nvSpPr>
        <p:spPr>
          <a:xfrm>
            <a:off x="952560" y="4007160"/>
            <a:ext cx="11099880" cy="6286680"/>
          </a:xfrm>
          <a:prstGeom prst="rect">
            <a:avLst/>
          </a:prstGeom>
          <a:noFill/>
          <a:ln w="0">
            <a:noFill/>
          </a:ln>
        </p:spPr>
        <p:txBody>
          <a:bodyPr lIns="90000" rIns="90000" tIns="45000" bIns="45000" anchor="ctr">
            <a:normAutofit/>
          </a:bodyPr>
          <a:p>
            <a:pPr marL="469440" indent="-469440">
              <a:lnSpc>
                <a:spcPct val="90000"/>
              </a:lnSpc>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interleaved melodies</a:t>
            </a:r>
            <a:endParaRPr b="0" lang="en-US" sz="36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increasing the height difference between melodies results in separation of auditory streams</a:t>
            </a:r>
            <a:endParaRPr b="0" lang="en-US" sz="3600" strike="noStrike" u="none">
              <a:solidFill>
                <a:srgbClr val="000000"/>
              </a:solidFill>
              <a:uFillTx/>
              <a:latin typeface="Arial"/>
            </a:endParaRPr>
          </a:p>
        </p:txBody>
      </p:sp>
      <p:sp>
        <p:nvSpPr>
          <p:cNvPr id="1012" name=""/>
          <p:cNvSpPr txBox="1"/>
          <p:nvPr/>
        </p:nvSpPr>
        <p:spPr>
          <a:xfrm>
            <a:off x="1079640" y="571680"/>
            <a:ext cx="11099880" cy="2158920"/>
          </a:xfrm>
          <a:prstGeom prst="rect">
            <a:avLst/>
          </a:prstGeom>
          <a:noFill/>
          <a:ln w="0">
            <a:noFill/>
          </a:ln>
        </p:spPr>
        <p:txBody>
          <a:bodyPr lIns="90000" rIns="90000" tIns="45000" bIns="45000" anchor="t">
            <a:normAutofit/>
          </a:bodyPr>
          <a:p>
            <a:pPr algn="ctr"/>
            <a:r>
              <a:rPr b="0" lang="en-US" sz="6000" strike="noStrike" u="none">
                <a:solidFill>
                  <a:srgbClr val="000000"/>
                </a:solidFill>
                <a:uFillTx/>
                <a:latin typeface="Helvetica-Light"/>
                <a:ea typeface="Helvetica-Light"/>
              </a:rPr>
              <a:t>Streaming by Proximity</a:t>
            </a:r>
            <a:endParaRPr b="0" lang="en-US" sz="6000" strike="noStrike" u="none">
              <a:solidFill>
                <a:srgbClr val="000000"/>
              </a:solidFill>
              <a:uFillTx/>
              <a:latin typeface="Arial"/>
            </a:endParaRPr>
          </a:p>
        </p:txBody>
      </p:sp>
      <p:grpSp>
        <p:nvGrpSpPr>
          <p:cNvPr id="1013" name=""/>
          <p:cNvGrpSpPr/>
          <p:nvPr/>
        </p:nvGrpSpPr>
        <p:grpSpPr>
          <a:xfrm>
            <a:off x="11218320" y="149040"/>
            <a:ext cx="1467360" cy="2750760"/>
            <a:chOff x="11218320" y="149040"/>
            <a:chExt cx="1467360" cy="2750760"/>
          </a:xfrm>
        </p:grpSpPr>
        <p:grpSp>
          <p:nvGrpSpPr>
            <p:cNvPr id="1014" name=""/>
            <p:cNvGrpSpPr/>
            <p:nvPr/>
          </p:nvGrpSpPr>
          <p:grpSpPr>
            <a:xfrm>
              <a:off x="11218320" y="149040"/>
              <a:ext cx="1385640" cy="1338480"/>
              <a:chOff x="11218320" y="149040"/>
              <a:chExt cx="1385640" cy="1338480"/>
            </a:xfrm>
          </p:grpSpPr>
          <p:sp>
            <p:nvSpPr>
              <p:cNvPr id="1015" name=""/>
              <p:cNvSpPr/>
              <p:nvPr/>
            </p:nvSpPr>
            <p:spPr>
              <a:xfrm>
                <a:off x="112183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16" name=""/>
              <p:cNvSpPr/>
              <p:nvPr/>
            </p:nvSpPr>
            <p:spPr>
              <a:xfrm>
                <a:off x="1142208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17" name=""/>
              <p:cNvSpPr/>
              <p:nvPr/>
            </p:nvSpPr>
            <p:spPr>
              <a:xfrm>
                <a:off x="1162584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18" name=""/>
              <p:cNvSpPr/>
              <p:nvPr/>
            </p:nvSpPr>
            <p:spPr>
              <a:xfrm>
                <a:off x="1182960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19" name=""/>
              <p:cNvSpPr/>
              <p:nvPr/>
            </p:nvSpPr>
            <p:spPr>
              <a:xfrm>
                <a:off x="1203336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0" name=""/>
              <p:cNvSpPr/>
              <p:nvPr/>
            </p:nvSpPr>
            <p:spPr>
              <a:xfrm>
                <a:off x="122371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1" name=""/>
              <p:cNvSpPr/>
              <p:nvPr/>
            </p:nvSpPr>
            <p:spPr>
              <a:xfrm>
                <a:off x="12440520" y="149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2" name=""/>
              <p:cNvSpPr/>
              <p:nvPr/>
            </p:nvSpPr>
            <p:spPr>
              <a:xfrm>
                <a:off x="112183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3" name=""/>
              <p:cNvSpPr/>
              <p:nvPr/>
            </p:nvSpPr>
            <p:spPr>
              <a:xfrm>
                <a:off x="1142208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4" name=""/>
              <p:cNvSpPr/>
              <p:nvPr/>
            </p:nvSpPr>
            <p:spPr>
              <a:xfrm>
                <a:off x="1162584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5" name=""/>
              <p:cNvSpPr/>
              <p:nvPr/>
            </p:nvSpPr>
            <p:spPr>
              <a:xfrm>
                <a:off x="1182960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6" name=""/>
              <p:cNvSpPr/>
              <p:nvPr/>
            </p:nvSpPr>
            <p:spPr>
              <a:xfrm>
                <a:off x="1203336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7" name=""/>
              <p:cNvSpPr/>
              <p:nvPr/>
            </p:nvSpPr>
            <p:spPr>
              <a:xfrm>
                <a:off x="122371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8" name=""/>
              <p:cNvSpPr/>
              <p:nvPr/>
            </p:nvSpPr>
            <p:spPr>
              <a:xfrm>
                <a:off x="12440520" y="44604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29" name=""/>
              <p:cNvSpPr/>
              <p:nvPr/>
            </p:nvSpPr>
            <p:spPr>
              <a:xfrm>
                <a:off x="112183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0" name=""/>
              <p:cNvSpPr/>
              <p:nvPr/>
            </p:nvSpPr>
            <p:spPr>
              <a:xfrm>
                <a:off x="1142208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1" name=""/>
              <p:cNvSpPr/>
              <p:nvPr/>
            </p:nvSpPr>
            <p:spPr>
              <a:xfrm>
                <a:off x="1162584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2" name=""/>
              <p:cNvSpPr/>
              <p:nvPr/>
            </p:nvSpPr>
            <p:spPr>
              <a:xfrm>
                <a:off x="1182960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3" name=""/>
              <p:cNvSpPr/>
              <p:nvPr/>
            </p:nvSpPr>
            <p:spPr>
              <a:xfrm>
                <a:off x="1203336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4" name=""/>
              <p:cNvSpPr/>
              <p:nvPr/>
            </p:nvSpPr>
            <p:spPr>
              <a:xfrm>
                <a:off x="122371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5" name=""/>
              <p:cNvSpPr/>
              <p:nvPr/>
            </p:nvSpPr>
            <p:spPr>
              <a:xfrm>
                <a:off x="12440520" y="74340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6" name=""/>
              <p:cNvSpPr/>
              <p:nvPr/>
            </p:nvSpPr>
            <p:spPr>
              <a:xfrm>
                <a:off x="112183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7" name=""/>
              <p:cNvSpPr/>
              <p:nvPr/>
            </p:nvSpPr>
            <p:spPr>
              <a:xfrm>
                <a:off x="1142208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8" name=""/>
              <p:cNvSpPr/>
              <p:nvPr/>
            </p:nvSpPr>
            <p:spPr>
              <a:xfrm>
                <a:off x="1162584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39" name=""/>
              <p:cNvSpPr/>
              <p:nvPr/>
            </p:nvSpPr>
            <p:spPr>
              <a:xfrm>
                <a:off x="1182960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0" name=""/>
              <p:cNvSpPr/>
              <p:nvPr/>
            </p:nvSpPr>
            <p:spPr>
              <a:xfrm>
                <a:off x="1203336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1" name=""/>
              <p:cNvSpPr/>
              <p:nvPr/>
            </p:nvSpPr>
            <p:spPr>
              <a:xfrm>
                <a:off x="122371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2" name=""/>
              <p:cNvSpPr/>
              <p:nvPr/>
            </p:nvSpPr>
            <p:spPr>
              <a:xfrm>
                <a:off x="12440520" y="104076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3" name=""/>
              <p:cNvSpPr/>
              <p:nvPr/>
            </p:nvSpPr>
            <p:spPr>
              <a:xfrm>
                <a:off x="112183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4" name=""/>
              <p:cNvSpPr/>
              <p:nvPr/>
            </p:nvSpPr>
            <p:spPr>
              <a:xfrm>
                <a:off x="1142208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5" name=""/>
              <p:cNvSpPr/>
              <p:nvPr/>
            </p:nvSpPr>
            <p:spPr>
              <a:xfrm>
                <a:off x="1162584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6" name=""/>
              <p:cNvSpPr/>
              <p:nvPr/>
            </p:nvSpPr>
            <p:spPr>
              <a:xfrm>
                <a:off x="1182960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7" name=""/>
              <p:cNvSpPr/>
              <p:nvPr/>
            </p:nvSpPr>
            <p:spPr>
              <a:xfrm>
                <a:off x="1203336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8" name=""/>
              <p:cNvSpPr/>
              <p:nvPr/>
            </p:nvSpPr>
            <p:spPr>
              <a:xfrm>
                <a:off x="122371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49" name=""/>
              <p:cNvSpPr/>
              <p:nvPr/>
            </p:nvSpPr>
            <p:spPr>
              <a:xfrm>
                <a:off x="12440520" y="1338120"/>
                <a:ext cx="163440" cy="149400"/>
              </a:xfrm>
              <a:custGeom>
                <a:avLst/>
                <a:gdLst/>
                <a:ahLst/>
                <a:rect l="0" t="0" r="r" b="b"/>
                <a:pathLst>
                  <a:path w="454" h="415">
                    <a:moveTo>
                      <a:pt x="388" y="60"/>
                    </a:moveTo>
                    <a:cubicBezTo>
                      <a:pt x="476" y="142"/>
                      <a:pt x="476" y="272"/>
                      <a:pt x="388" y="354"/>
                    </a:cubicBezTo>
                    <a:cubicBezTo>
                      <a:pt x="299" y="435"/>
                      <a:pt x="155" y="435"/>
                      <a:pt x="66" y="354"/>
                    </a:cubicBezTo>
                    <a:cubicBezTo>
                      <a:pt x="-22" y="272"/>
                      <a:pt x="-22" y="142"/>
                      <a:pt x="66" y="60"/>
                    </a:cubicBezTo>
                    <a:cubicBezTo>
                      <a:pt x="155" y="-20"/>
                      <a:pt x="299" y="-20"/>
                      <a:pt x="388"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nvGrpSpPr>
            <p:cNvPr id="1050" name=""/>
            <p:cNvGrpSpPr/>
            <p:nvPr/>
          </p:nvGrpSpPr>
          <p:grpSpPr>
            <a:xfrm>
              <a:off x="11218320" y="1635480"/>
              <a:ext cx="1467360" cy="1264320"/>
              <a:chOff x="11218320" y="1635480"/>
              <a:chExt cx="1467360" cy="1264320"/>
            </a:xfrm>
          </p:grpSpPr>
          <p:sp>
            <p:nvSpPr>
              <p:cNvPr id="1051" name=""/>
              <p:cNvSpPr/>
              <p:nvPr/>
            </p:nvSpPr>
            <p:spPr>
              <a:xfrm>
                <a:off x="1121832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2" name=""/>
              <p:cNvSpPr/>
              <p:nvPr/>
            </p:nvSpPr>
            <p:spPr>
              <a:xfrm>
                <a:off x="1121832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3" name=""/>
              <p:cNvSpPr/>
              <p:nvPr/>
            </p:nvSpPr>
            <p:spPr>
              <a:xfrm>
                <a:off x="1121832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4" name=""/>
              <p:cNvSpPr/>
              <p:nvPr/>
            </p:nvSpPr>
            <p:spPr>
              <a:xfrm>
                <a:off x="1121832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5" name=""/>
              <p:cNvSpPr/>
              <p:nvPr/>
            </p:nvSpPr>
            <p:spPr>
              <a:xfrm>
                <a:off x="1121832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6" name=""/>
              <p:cNvSpPr/>
              <p:nvPr/>
            </p:nvSpPr>
            <p:spPr>
              <a:xfrm>
                <a:off x="1121832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7" name=""/>
              <p:cNvSpPr/>
              <p:nvPr/>
            </p:nvSpPr>
            <p:spPr>
              <a:xfrm>
                <a:off x="1121832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8" name=""/>
              <p:cNvSpPr/>
              <p:nvPr/>
            </p:nvSpPr>
            <p:spPr>
              <a:xfrm>
                <a:off x="115444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59" name=""/>
              <p:cNvSpPr/>
              <p:nvPr/>
            </p:nvSpPr>
            <p:spPr>
              <a:xfrm>
                <a:off x="115444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0" name=""/>
              <p:cNvSpPr/>
              <p:nvPr/>
            </p:nvSpPr>
            <p:spPr>
              <a:xfrm>
                <a:off x="115444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1" name=""/>
              <p:cNvSpPr/>
              <p:nvPr/>
            </p:nvSpPr>
            <p:spPr>
              <a:xfrm>
                <a:off x="115444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2" name=""/>
              <p:cNvSpPr/>
              <p:nvPr/>
            </p:nvSpPr>
            <p:spPr>
              <a:xfrm>
                <a:off x="115444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3" name=""/>
              <p:cNvSpPr/>
              <p:nvPr/>
            </p:nvSpPr>
            <p:spPr>
              <a:xfrm>
                <a:off x="115444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4" name=""/>
              <p:cNvSpPr/>
              <p:nvPr/>
            </p:nvSpPr>
            <p:spPr>
              <a:xfrm>
                <a:off x="115444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5" name=""/>
              <p:cNvSpPr/>
              <p:nvPr/>
            </p:nvSpPr>
            <p:spPr>
              <a:xfrm>
                <a:off x="118702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6" name=""/>
              <p:cNvSpPr/>
              <p:nvPr/>
            </p:nvSpPr>
            <p:spPr>
              <a:xfrm>
                <a:off x="118702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7" name=""/>
              <p:cNvSpPr/>
              <p:nvPr/>
            </p:nvSpPr>
            <p:spPr>
              <a:xfrm>
                <a:off x="118702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8" name=""/>
              <p:cNvSpPr/>
              <p:nvPr/>
            </p:nvSpPr>
            <p:spPr>
              <a:xfrm>
                <a:off x="118702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69" name=""/>
              <p:cNvSpPr/>
              <p:nvPr/>
            </p:nvSpPr>
            <p:spPr>
              <a:xfrm>
                <a:off x="118702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0" name=""/>
              <p:cNvSpPr/>
              <p:nvPr/>
            </p:nvSpPr>
            <p:spPr>
              <a:xfrm>
                <a:off x="118702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1" name=""/>
              <p:cNvSpPr/>
              <p:nvPr/>
            </p:nvSpPr>
            <p:spPr>
              <a:xfrm>
                <a:off x="118702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2" name=""/>
              <p:cNvSpPr/>
              <p:nvPr/>
            </p:nvSpPr>
            <p:spPr>
              <a:xfrm>
                <a:off x="1219608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3" name=""/>
              <p:cNvSpPr/>
              <p:nvPr/>
            </p:nvSpPr>
            <p:spPr>
              <a:xfrm>
                <a:off x="1219608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4" name=""/>
              <p:cNvSpPr/>
              <p:nvPr/>
            </p:nvSpPr>
            <p:spPr>
              <a:xfrm>
                <a:off x="1219608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5" name=""/>
              <p:cNvSpPr/>
              <p:nvPr/>
            </p:nvSpPr>
            <p:spPr>
              <a:xfrm>
                <a:off x="1219608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6" name=""/>
              <p:cNvSpPr/>
              <p:nvPr/>
            </p:nvSpPr>
            <p:spPr>
              <a:xfrm>
                <a:off x="1219608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7" name=""/>
              <p:cNvSpPr/>
              <p:nvPr/>
            </p:nvSpPr>
            <p:spPr>
              <a:xfrm>
                <a:off x="1219608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8" name=""/>
              <p:cNvSpPr/>
              <p:nvPr/>
            </p:nvSpPr>
            <p:spPr>
              <a:xfrm>
                <a:off x="1219608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79" name=""/>
              <p:cNvSpPr/>
              <p:nvPr/>
            </p:nvSpPr>
            <p:spPr>
              <a:xfrm>
                <a:off x="12522240" y="275040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0" name=""/>
              <p:cNvSpPr/>
              <p:nvPr/>
            </p:nvSpPr>
            <p:spPr>
              <a:xfrm>
                <a:off x="12522240" y="25646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1" name=""/>
              <p:cNvSpPr/>
              <p:nvPr/>
            </p:nvSpPr>
            <p:spPr>
              <a:xfrm>
                <a:off x="12522240" y="23788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2" name=""/>
              <p:cNvSpPr/>
              <p:nvPr/>
            </p:nvSpPr>
            <p:spPr>
              <a:xfrm>
                <a:off x="12522240" y="219312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3" name=""/>
              <p:cNvSpPr/>
              <p:nvPr/>
            </p:nvSpPr>
            <p:spPr>
              <a:xfrm>
                <a:off x="12522240" y="200736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4" name=""/>
              <p:cNvSpPr/>
              <p:nvPr/>
            </p:nvSpPr>
            <p:spPr>
              <a:xfrm>
                <a:off x="12522240" y="182124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085" name=""/>
              <p:cNvSpPr/>
              <p:nvPr/>
            </p:nvSpPr>
            <p:spPr>
              <a:xfrm>
                <a:off x="12522240" y="1635480"/>
                <a:ext cx="163440" cy="149400"/>
              </a:xfrm>
              <a:custGeom>
                <a:avLst/>
                <a:gdLst/>
                <a:ahLst/>
                <a:rect l="0" t="0" r="r" b="b"/>
                <a:pathLst>
                  <a:path w="454" h="415">
                    <a:moveTo>
                      <a:pt x="66" y="60"/>
                    </a:moveTo>
                    <a:cubicBezTo>
                      <a:pt x="155" y="-20"/>
                      <a:pt x="299" y="-20"/>
                      <a:pt x="388" y="60"/>
                    </a:cubicBezTo>
                    <a:cubicBezTo>
                      <a:pt x="476" y="142"/>
                      <a:pt x="476" y="272"/>
                      <a:pt x="388" y="354"/>
                    </a:cubicBezTo>
                    <a:cubicBezTo>
                      <a:pt x="299" y="435"/>
                      <a:pt x="155" y="435"/>
                      <a:pt x="66" y="354"/>
                    </a:cubicBezTo>
                    <a:cubicBezTo>
                      <a:pt x="-22" y="272"/>
                      <a:pt x="-22" y="142"/>
                      <a:pt x="66" y="60"/>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grpSp>
        <p:nvGrpSpPr>
          <p:cNvPr id="1086" name=""/>
          <p:cNvGrpSpPr/>
          <p:nvPr/>
        </p:nvGrpSpPr>
        <p:grpSpPr>
          <a:xfrm>
            <a:off x="1083600" y="2926080"/>
            <a:ext cx="5527440" cy="759240"/>
            <a:chOff x="1083600" y="2926080"/>
            <a:chExt cx="5527440" cy="759240"/>
          </a:xfrm>
        </p:grpSpPr>
        <p:grpSp>
          <p:nvGrpSpPr>
            <p:cNvPr id="1087" name=""/>
            <p:cNvGrpSpPr/>
            <p:nvPr/>
          </p:nvGrpSpPr>
          <p:grpSpPr>
            <a:xfrm>
              <a:off x="1083600" y="2926080"/>
              <a:ext cx="5527440" cy="759240"/>
              <a:chOff x="1083600" y="2926080"/>
              <a:chExt cx="5527440" cy="759240"/>
            </a:xfrm>
          </p:grpSpPr>
          <p:sp>
            <p:nvSpPr>
              <p:cNvPr id="1088" name=""/>
              <p:cNvSpPr/>
              <p:nvPr/>
            </p:nvSpPr>
            <p:spPr>
              <a:xfrm>
                <a:off x="1083600" y="3494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89" name=""/>
              <p:cNvSpPr/>
              <p:nvPr/>
            </p:nvSpPr>
            <p:spPr>
              <a:xfrm>
                <a:off x="1440360" y="3494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0" name=""/>
              <p:cNvSpPr/>
              <p:nvPr/>
            </p:nvSpPr>
            <p:spPr>
              <a:xfrm>
                <a:off x="1796760" y="30524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1" name=""/>
              <p:cNvSpPr/>
              <p:nvPr/>
            </p:nvSpPr>
            <p:spPr>
              <a:xfrm>
                <a:off x="2153520" y="30524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2" name=""/>
              <p:cNvSpPr/>
              <p:nvPr/>
            </p:nvSpPr>
            <p:spPr>
              <a:xfrm>
                <a:off x="2509920" y="2926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3" name=""/>
              <p:cNvSpPr/>
              <p:nvPr/>
            </p:nvSpPr>
            <p:spPr>
              <a:xfrm>
                <a:off x="2866680" y="2926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4" name=""/>
              <p:cNvSpPr/>
              <p:nvPr/>
            </p:nvSpPr>
            <p:spPr>
              <a:xfrm>
                <a:off x="3223440" y="30524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5" name=""/>
              <p:cNvSpPr/>
              <p:nvPr/>
            </p:nvSpPr>
            <p:spPr>
              <a:xfrm>
                <a:off x="3936240" y="3178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6" name=""/>
              <p:cNvSpPr/>
              <p:nvPr/>
            </p:nvSpPr>
            <p:spPr>
              <a:xfrm>
                <a:off x="4293000" y="3178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7" name=""/>
              <p:cNvSpPr/>
              <p:nvPr/>
            </p:nvSpPr>
            <p:spPr>
              <a:xfrm>
                <a:off x="464940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8" name=""/>
              <p:cNvSpPr/>
              <p:nvPr/>
            </p:nvSpPr>
            <p:spPr>
              <a:xfrm>
                <a:off x="500616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099" name=""/>
              <p:cNvSpPr/>
              <p:nvPr/>
            </p:nvSpPr>
            <p:spPr>
              <a:xfrm>
                <a:off x="5362920" y="33685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0" name=""/>
              <p:cNvSpPr/>
              <p:nvPr/>
            </p:nvSpPr>
            <p:spPr>
              <a:xfrm>
                <a:off x="5719320" y="33685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1" name=""/>
              <p:cNvSpPr/>
              <p:nvPr/>
            </p:nvSpPr>
            <p:spPr>
              <a:xfrm>
                <a:off x="6076080" y="3494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2" name=""/>
              <p:cNvSpPr/>
              <p:nvPr/>
            </p:nvSpPr>
            <p:spPr>
              <a:xfrm>
                <a:off x="6432480" y="3621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nvGrpSpPr>
            <p:cNvPr id="1103" name=""/>
            <p:cNvGrpSpPr/>
            <p:nvPr/>
          </p:nvGrpSpPr>
          <p:grpSpPr>
            <a:xfrm>
              <a:off x="1262160" y="2926080"/>
              <a:ext cx="5170680" cy="506160"/>
              <a:chOff x="1262160" y="2926080"/>
              <a:chExt cx="5170680" cy="506160"/>
            </a:xfrm>
          </p:grpSpPr>
          <p:sp>
            <p:nvSpPr>
              <p:cNvPr id="1104" name=""/>
              <p:cNvSpPr/>
              <p:nvPr/>
            </p:nvSpPr>
            <p:spPr>
              <a:xfrm>
                <a:off x="1262160" y="3115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5" name=""/>
              <p:cNvSpPr/>
              <p:nvPr/>
            </p:nvSpPr>
            <p:spPr>
              <a:xfrm>
                <a:off x="161856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6" name=""/>
              <p:cNvSpPr/>
              <p:nvPr/>
            </p:nvSpPr>
            <p:spPr>
              <a:xfrm>
                <a:off x="1975320" y="33685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7" name=""/>
              <p:cNvSpPr/>
              <p:nvPr/>
            </p:nvSpPr>
            <p:spPr>
              <a:xfrm>
                <a:off x="233172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8" name=""/>
              <p:cNvSpPr/>
              <p:nvPr/>
            </p:nvSpPr>
            <p:spPr>
              <a:xfrm>
                <a:off x="2688480" y="3115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09" name=""/>
              <p:cNvSpPr/>
              <p:nvPr/>
            </p:nvSpPr>
            <p:spPr>
              <a:xfrm>
                <a:off x="3044880" y="3115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0" name=""/>
              <p:cNvSpPr/>
              <p:nvPr/>
            </p:nvSpPr>
            <p:spPr>
              <a:xfrm>
                <a:off x="3401640" y="3115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1" name=""/>
              <p:cNvSpPr/>
              <p:nvPr/>
            </p:nvSpPr>
            <p:spPr>
              <a:xfrm>
                <a:off x="411480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2" name=""/>
              <p:cNvSpPr/>
              <p:nvPr/>
            </p:nvSpPr>
            <p:spPr>
              <a:xfrm>
                <a:off x="447120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3" name=""/>
              <p:cNvSpPr/>
              <p:nvPr/>
            </p:nvSpPr>
            <p:spPr>
              <a:xfrm>
                <a:off x="4827960" y="3242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4" name=""/>
              <p:cNvSpPr/>
              <p:nvPr/>
            </p:nvSpPr>
            <p:spPr>
              <a:xfrm>
                <a:off x="5541120" y="3115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5" name=""/>
              <p:cNvSpPr/>
              <p:nvPr/>
            </p:nvSpPr>
            <p:spPr>
              <a:xfrm>
                <a:off x="5897520" y="2926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16" name=""/>
              <p:cNvSpPr/>
              <p:nvPr/>
            </p:nvSpPr>
            <p:spPr>
              <a:xfrm>
                <a:off x="6254280" y="2926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grpSp>
        <p:nvGrpSpPr>
          <p:cNvPr id="1117" name=""/>
          <p:cNvGrpSpPr/>
          <p:nvPr/>
        </p:nvGrpSpPr>
        <p:grpSpPr>
          <a:xfrm>
            <a:off x="1191960" y="3792960"/>
            <a:ext cx="5527440" cy="1328040"/>
            <a:chOff x="1191960" y="3792960"/>
            <a:chExt cx="5527440" cy="1328040"/>
          </a:xfrm>
        </p:grpSpPr>
        <p:grpSp>
          <p:nvGrpSpPr>
            <p:cNvPr id="1118" name=""/>
            <p:cNvGrpSpPr/>
            <p:nvPr/>
          </p:nvGrpSpPr>
          <p:grpSpPr>
            <a:xfrm>
              <a:off x="1191960" y="3792960"/>
              <a:ext cx="5527440" cy="759240"/>
              <a:chOff x="1191960" y="3792960"/>
              <a:chExt cx="5527440" cy="759240"/>
            </a:xfrm>
          </p:grpSpPr>
          <p:sp>
            <p:nvSpPr>
              <p:cNvPr id="1119" name=""/>
              <p:cNvSpPr/>
              <p:nvPr/>
            </p:nvSpPr>
            <p:spPr>
              <a:xfrm>
                <a:off x="1191960" y="43621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0" name=""/>
              <p:cNvSpPr/>
              <p:nvPr/>
            </p:nvSpPr>
            <p:spPr>
              <a:xfrm>
                <a:off x="1548720" y="43621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1" name=""/>
              <p:cNvSpPr/>
              <p:nvPr/>
            </p:nvSpPr>
            <p:spPr>
              <a:xfrm>
                <a:off x="1905120" y="3919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2" name=""/>
              <p:cNvSpPr/>
              <p:nvPr/>
            </p:nvSpPr>
            <p:spPr>
              <a:xfrm>
                <a:off x="2261880" y="3919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3" name=""/>
              <p:cNvSpPr/>
              <p:nvPr/>
            </p:nvSpPr>
            <p:spPr>
              <a:xfrm>
                <a:off x="2618640" y="37929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4" name=""/>
              <p:cNvSpPr/>
              <p:nvPr/>
            </p:nvSpPr>
            <p:spPr>
              <a:xfrm>
                <a:off x="2975040" y="37929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5" name=""/>
              <p:cNvSpPr/>
              <p:nvPr/>
            </p:nvSpPr>
            <p:spPr>
              <a:xfrm>
                <a:off x="3331440" y="3919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6" name=""/>
              <p:cNvSpPr/>
              <p:nvPr/>
            </p:nvSpPr>
            <p:spPr>
              <a:xfrm>
                <a:off x="4044600" y="4046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7" name=""/>
              <p:cNvSpPr/>
              <p:nvPr/>
            </p:nvSpPr>
            <p:spPr>
              <a:xfrm>
                <a:off x="4401360" y="4046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8" name=""/>
              <p:cNvSpPr/>
              <p:nvPr/>
            </p:nvSpPr>
            <p:spPr>
              <a:xfrm>
                <a:off x="4757760" y="4109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29" name=""/>
              <p:cNvSpPr/>
              <p:nvPr/>
            </p:nvSpPr>
            <p:spPr>
              <a:xfrm>
                <a:off x="5114520" y="4109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0" name=""/>
              <p:cNvSpPr/>
              <p:nvPr/>
            </p:nvSpPr>
            <p:spPr>
              <a:xfrm>
                <a:off x="5471280" y="42357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1" name=""/>
              <p:cNvSpPr/>
              <p:nvPr/>
            </p:nvSpPr>
            <p:spPr>
              <a:xfrm>
                <a:off x="5827680" y="42357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2" name=""/>
              <p:cNvSpPr/>
              <p:nvPr/>
            </p:nvSpPr>
            <p:spPr>
              <a:xfrm>
                <a:off x="6184440" y="43621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3" name=""/>
              <p:cNvSpPr/>
              <p:nvPr/>
            </p:nvSpPr>
            <p:spPr>
              <a:xfrm>
                <a:off x="6540840" y="44884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nvGrpSpPr>
            <p:cNvPr id="1134" name=""/>
            <p:cNvGrpSpPr/>
            <p:nvPr/>
          </p:nvGrpSpPr>
          <p:grpSpPr>
            <a:xfrm>
              <a:off x="1370520" y="4614840"/>
              <a:ext cx="5170680" cy="506160"/>
              <a:chOff x="1370520" y="4614840"/>
              <a:chExt cx="5170680" cy="506160"/>
            </a:xfrm>
          </p:grpSpPr>
          <p:sp>
            <p:nvSpPr>
              <p:cNvPr id="1135" name=""/>
              <p:cNvSpPr/>
              <p:nvPr/>
            </p:nvSpPr>
            <p:spPr>
              <a:xfrm>
                <a:off x="1370520" y="48045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6" name=""/>
              <p:cNvSpPr/>
              <p:nvPr/>
            </p:nvSpPr>
            <p:spPr>
              <a:xfrm>
                <a:off x="1726920" y="493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7" name=""/>
              <p:cNvSpPr/>
              <p:nvPr/>
            </p:nvSpPr>
            <p:spPr>
              <a:xfrm>
                <a:off x="2083680" y="50572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8" name=""/>
              <p:cNvSpPr/>
              <p:nvPr/>
            </p:nvSpPr>
            <p:spPr>
              <a:xfrm>
                <a:off x="2440080" y="493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39" name=""/>
              <p:cNvSpPr/>
              <p:nvPr/>
            </p:nvSpPr>
            <p:spPr>
              <a:xfrm>
                <a:off x="2796840" y="48045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0" name=""/>
              <p:cNvSpPr/>
              <p:nvPr/>
            </p:nvSpPr>
            <p:spPr>
              <a:xfrm>
                <a:off x="3153240" y="48045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1" name=""/>
              <p:cNvSpPr/>
              <p:nvPr/>
            </p:nvSpPr>
            <p:spPr>
              <a:xfrm>
                <a:off x="3510000" y="48045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2" name=""/>
              <p:cNvSpPr/>
              <p:nvPr/>
            </p:nvSpPr>
            <p:spPr>
              <a:xfrm>
                <a:off x="4223160" y="493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3" name=""/>
              <p:cNvSpPr/>
              <p:nvPr/>
            </p:nvSpPr>
            <p:spPr>
              <a:xfrm>
                <a:off x="4579560" y="493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4" name=""/>
              <p:cNvSpPr/>
              <p:nvPr/>
            </p:nvSpPr>
            <p:spPr>
              <a:xfrm>
                <a:off x="4936320" y="493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5" name=""/>
              <p:cNvSpPr/>
              <p:nvPr/>
            </p:nvSpPr>
            <p:spPr>
              <a:xfrm>
                <a:off x="5649480" y="48045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6" name=""/>
              <p:cNvSpPr/>
              <p:nvPr/>
            </p:nvSpPr>
            <p:spPr>
              <a:xfrm>
                <a:off x="6005880" y="4614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147" name=""/>
              <p:cNvSpPr/>
              <p:nvPr/>
            </p:nvSpPr>
            <p:spPr>
              <a:xfrm>
                <a:off x="6362640" y="4614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929292"/>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8" name=""/>
          <p:cNvSpPr txBox="1"/>
          <p:nvPr/>
        </p:nvSpPr>
        <p:spPr>
          <a:xfrm>
            <a:off x="952560" y="444600"/>
            <a:ext cx="11099880" cy="2158920"/>
          </a:xfrm>
          <a:prstGeom prst="rect">
            <a:avLst/>
          </a:prstGeom>
          <a:noFill/>
          <a:ln w="0">
            <a:noFill/>
          </a:ln>
        </p:spPr>
        <p:txBody>
          <a:bodyPr lIns="90000" rIns="90000" tIns="45000" bIns="45000" anchor="ctr">
            <a:normAutofit fontScale="92500" lnSpcReduction="9999"/>
          </a:bodyPr>
          <a:p>
            <a:pPr algn="ctr"/>
            <a:r>
              <a:rPr b="0" lang="en-US" sz="8000" strike="noStrike" u="none">
                <a:solidFill>
                  <a:srgbClr val="000000"/>
                </a:solidFill>
                <a:uFillTx/>
                <a:latin typeface="Helvetica-Light"/>
                <a:ea typeface="Helvetica-Light"/>
              </a:rPr>
              <a:t>What is proximal enough for streaming to occur?</a:t>
            </a:r>
            <a:endParaRPr b="0" lang="en-US" sz="8000" strike="noStrike" u="none">
              <a:solidFill>
                <a:srgbClr val="000000"/>
              </a:solidFill>
              <a:uFillTx/>
              <a:latin typeface="Arial"/>
            </a:endParaRPr>
          </a:p>
        </p:txBody>
      </p:sp>
      <p:sp>
        <p:nvSpPr>
          <p:cNvPr id="1149" name=""/>
          <p:cNvSpPr txBox="1"/>
          <p:nvPr/>
        </p:nvSpPr>
        <p:spPr>
          <a:xfrm>
            <a:off x="952560" y="2610000"/>
            <a:ext cx="11099880" cy="6286680"/>
          </a:xfrm>
          <a:prstGeom prst="rect">
            <a:avLst/>
          </a:prstGeom>
          <a:noFill/>
          <a:ln w="0">
            <a:noFill/>
          </a:ln>
        </p:spPr>
        <p:txBody>
          <a:bodyPr lIns="90000" rIns="90000" tIns="45000" bIns="45000" anchor="t">
            <a:normAutofit/>
          </a:bodyPr>
          <a:p>
            <a:pPr marL="495000" indent="-495000">
              <a:lnSpc>
                <a:spcPct val="90000"/>
              </a:lnSpc>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van Noorden (1975): dependence of streaming on repetition time and pitch interval</a:t>
            </a:r>
            <a:endParaRPr b="0" lang="en-US" sz="38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Temporal Coherence and Fission</a:t>
            </a:r>
            <a:endParaRPr b="0" lang="en-US" sz="3400" strike="noStrike" u="none">
              <a:solidFill>
                <a:srgbClr val="000000"/>
              </a:solidFill>
              <a:uFillTx/>
              <a:latin typeface="Arial"/>
            </a:endParaRPr>
          </a:p>
          <a:p>
            <a:pPr lvl="2" marL="135828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occurrence of temporal coherence and fission is determined by the musical interval between the tones</a:t>
            </a:r>
            <a:endParaRPr b="0" lang="en-US" sz="3400" strike="noStrike" u="none">
              <a:solidFill>
                <a:srgbClr val="000000"/>
              </a:solidFill>
              <a:uFillTx/>
              <a:latin typeface="Arial"/>
            </a:endParaRPr>
          </a:p>
        </p:txBody>
      </p:sp>
      <p:pic>
        <p:nvPicPr>
          <p:cNvPr id="1150" name="" descr=""/>
          <p:cNvPicPr/>
          <p:nvPr/>
        </p:nvPicPr>
        <p:blipFill>
          <a:blip r:embed="rId1"/>
          <a:stretch/>
        </p:blipFill>
        <p:spPr>
          <a:xfrm>
            <a:off x="3303720" y="6656760"/>
            <a:ext cx="5937480" cy="29300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1" name=""/>
          <p:cNvSpPr txBox="1"/>
          <p:nvPr/>
        </p:nvSpPr>
        <p:spPr>
          <a:xfrm>
            <a:off x="952560" y="444600"/>
            <a:ext cx="11099880" cy="2158920"/>
          </a:xfrm>
          <a:prstGeom prst="rect">
            <a:avLst/>
          </a:prstGeom>
          <a:noFill/>
          <a:ln w="0">
            <a:noFill/>
          </a:ln>
        </p:spPr>
        <p:txBody>
          <a:bodyPr lIns="90000" rIns="90000" tIns="45000" bIns="45000" anchor="ctr">
            <a:normAutofit fontScale="92500" lnSpcReduction="9999"/>
          </a:bodyPr>
          <a:p>
            <a:pPr algn="ctr"/>
            <a:r>
              <a:rPr b="0" lang="en-US" sz="8000" strike="noStrike" u="none">
                <a:solidFill>
                  <a:srgbClr val="000000"/>
                </a:solidFill>
                <a:uFillTx/>
                <a:latin typeface="Helvetica-Light"/>
                <a:ea typeface="Helvetica-Light"/>
              </a:rPr>
              <a:t>What is proximal enough for streaming to occur?</a:t>
            </a:r>
            <a:endParaRPr b="0" lang="en-US" sz="8000" strike="noStrike" u="none">
              <a:solidFill>
                <a:srgbClr val="000000"/>
              </a:solidFill>
              <a:uFillTx/>
              <a:latin typeface="Arial"/>
            </a:endParaRPr>
          </a:p>
        </p:txBody>
      </p:sp>
      <p:sp>
        <p:nvSpPr>
          <p:cNvPr id="1152" name=""/>
          <p:cNvSpPr txBox="1"/>
          <p:nvPr/>
        </p:nvSpPr>
        <p:spPr>
          <a:xfrm>
            <a:off x="914760" y="3621960"/>
            <a:ext cx="5032080" cy="6286680"/>
          </a:xfrm>
          <a:prstGeom prst="rect">
            <a:avLst/>
          </a:prstGeom>
          <a:noFill/>
          <a:ln w="0">
            <a:noFill/>
          </a:ln>
        </p:spPr>
        <p:txBody>
          <a:bodyPr lIns="90000" rIns="90000" tIns="45000" bIns="45000" anchor="t">
            <a:normAutofit/>
          </a:bodyPr>
          <a:p>
            <a:pPr marL="444240" indent="-444240">
              <a:lnSpc>
                <a:spcPct val="90000"/>
              </a:lnSpc>
              <a:spcBef>
                <a:spcPts val="4201"/>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1" lang="en-US" sz="3400" strike="noStrike" u="none">
                <a:solidFill>
                  <a:srgbClr val="b3d7ff"/>
                </a:solidFill>
                <a:uFillTx/>
                <a:latin typeface="Helvetica-Light"/>
                <a:ea typeface="Helvetica-Light"/>
              </a:rPr>
              <a:t>A</a:t>
            </a:r>
            <a:r>
              <a:rPr b="0" lang="en-US" sz="3400" strike="noStrike" u="none">
                <a:solidFill>
                  <a:srgbClr val="000000"/>
                </a:solidFill>
                <a:uFillTx/>
                <a:latin typeface="Helvetica-Light"/>
                <a:ea typeface="Helvetica-Light"/>
              </a:rPr>
              <a:t>: 2 streams</a:t>
            </a:r>
            <a:endParaRPr b="0" lang="en-US" sz="34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1" lang="en-US" sz="3400" strike="noStrike" u="none">
                <a:solidFill>
                  <a:srgbClr val="c82505"/>
                </a:solidFill>
                <a:uFillTx/>
                <a:latin typeface="Helvetica-Light"/>
                <a:ea typeface="Helvetica-Light"/>
              </a:rPr>
              <a:t>C</a:t>
            </a:r>
            <a:r>
              <a:rPr b="0" lang="en-US" sz="3400" strike="noStrike" u="none">
                <a:solidFill>
                  <a:srgbClr val="000000"/>
                </a:solidFill>
                <a:uFillTx/>
                <a:latin typeface="Helvetica-Light"/>
                <a:ea typeface="Helvetica-Light"/>
              </a:rPr>
              <a:t>: 1 stream</a:t>
            </a:r>
            <a:endParaRPr b="0" lang="en-US" sz="34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1" lang="en-US" sz="3400" strike="noStrike" u="none">
                <a:solidFill>
                  <a:srgbClr val="6fbf40"/>
                </a:solidFill>
                <a:uFillTx/>
                <a:latin typeface="Helvetica-Light"/>
                <a:ea typeface="Helvetica-Light"/>
              </a:rPr>
              <a:t>B</a:t>
            </a:r>
            <a:r>
              <a:rPr b="0" lang="en-US" sz="3400" strike="noStrike" u="none">
                <a:solidFill>
                  <a:srgbClr val="000000"/>
                </a:solidFill>
                <a:uFillTx/>
                <a:latin typeface="Helvetica-Light"/>
                <a:ea typeface="Helvetica-Light"/>
              </a:rPr>
              <a:t>: 1-2 streams (depending on attention)</a:t>
            </a:r>
            <a:endParaRPr b="0" lang="en-US" sz="3400" strike="noStrike" u="none">
              <a:solidFill>
                <a:srgbClr val="000000"/>
              </a:solidFill>
              <a:uFillTx/>
              <a:latin typeface="Arial"/>
            </a:endParaRPr>
          </a:p>
        </p:txBody>
      </p:sp>
      <p:pic>
        <p:nvPicPr>
          <p:cNvPr id="1153" name="" descr=""/>
          <p:cNvPicPr/>
          <p:nvPr/>
        </p:nvPicPr>
        <p:blipFill>
          <a:blip r:embed="rId1"/>
          <a:stretch/>
        </p:blipFill>
        <p:spPr>
          <a:xfrm>
            <a:off x="6122880" y="4702320"/>
            <a:ext cx="6655320" cy="4815000"/>
          </a:xfrm>
          <a:prstGeom prst="rect">
            <a:avLst/>
          </a:prstGeom>
          <a:ln w="0">
            <a:noFill/>
          </a:ln>
        </p:spPr>
      </p:pic>
      <p:sp>
        <p:nvSpPr>
          <p:cNvPr id="1154" name=""/>
          <p:cNvSpPr/>
          <p:nvPr/>
        </p:nvSpPr>
        <p:spPr>
          <a:xfrm>
            <a:off x="10481760" y="653040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55" name=""/>
          <p:cNvSpPr/>
          <p:nvPr/>
        </p:nvSpPr>
        <p:spPr>
          <a:xfrm>
            <a:off x="11800080" y="653040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00f9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56" name=""/>
          <p:cNvSpPr/>
          <p:nvPr/>
        </p:nvSpPr>
        <p:spPr>
          <a:xfrm>
            <a:off x="10481760" y="815580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ff25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57" name=""/>
          <p:cNvSpPr/>
          <p:nvPr/>
        </p:nvSpPr>
        <p:spPr>
          <a:xfrm>
            <a:off x="11800080" y="815580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ff25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
          <p:cNvSpPr txBox="1"/>
          <p:nvPr/>
        </p:nvSpPr>
        <p:spPr>
          <a:xfrm>
            <a:off x="1270080" y="3637080"/>
            <a:ext cx="10464840" cy="1398960"/>
          </a:xfrm>
          <a:prstGeom prst="rect">
            <a:avLst/>
          </a:prstGeom>
          <a:noFill/>
          <a:ln w="0">
            <a:noFill/>
          </a:ln>
        </p:spPr>
        <p:txBody>
          <a:bodyPr lIns="90000" rIns="90000" tIns="45000" bIns="45000" anchor="ctr">
            <a:normAutofit lnSpcReduction="9999"/>
          </a:bodyPr>
          <a:p>
            <a:pPr algn="ctr"/>
            <a:r>
              <a:rPr b="0" lang="en-US" sz="4900" strike="noStrike" u="none">
                <a:solidFill>
                  <a:srgbClr val="000000"/>
                </a:solidFill>
                <a:uFillTx/>
                <a:latin typeface="Helvetica-Light"/>
                <a:ea typeface="Helvetica-Light"/>
              </a:rPr>
              <a:t>What do we perceive/hear when we listen to short bursts of music</a:t>
            </a:r>
            <a:endParaRPr b="0" lang="en-US" sz="4900" strike="noStrike" u="none">
              <a:solidFill>
                <a:srgbClr val="000000"/>
              </a:solidFill>
              <a:uFillTx/>
              <a:latin typeface="Arial"/>
            </a:endParaRPr>
          </a:p>
        </p:txBody>
      </p:sp>
      <p:sp>
        <p:nvSpPr>
          <p:cNvPr id="72" name=""/>
          <p:cNvSpPr txBox="1"/>
          <p:nvPr/>
        </p:nvSpPr>
        <p:spPr>
          <a:xfrm>
            <a:off x="1270080" y="5035680"/>
            <a:ext cx="10464840" cy="1130400"/>
          </a:xfrm>
          <a:prstGeom prst="rect">
            <a:avLst/>
          </a:prstGeom>
          <a:noFill/>
          <a:ln w="0">
            <a:noFill/>
          </a:ln>
        </p:spPr>
        <p:txBody>
          <a:bodyPr lIns="90000" rIns="90000" tIns="45000" bIns="45000" anchor="t">
            <a:normAutofit/>
          </a:bodyPr>
          <a:p>
            <a:r>
              <a:rPr b="0" lang="en-US" sz="3200" strike="noStrike" u="none">
                <a:solidFill>
                  <a:srgbClr val="000000"/>
                </a:solidFill>
                <a:uFillTx/>
                <a:latin typeface="Helvetica-Light"/>
                <a:ea typeface="Helvetica-Light"/>
              </a:rPr>
              <a:t>An Interdisciplinary Approach</a:t>
            </a:r>
            <a:endParaRPr b="0" lang="en-US" sz="3200" strike="noStrike" u="none">
              <a:solidFill>
                <a:srgbClr val="000000"/>
              </a:solidFill>
              <a:uFillTx/>
              <a:latin typeface="Arial"/>
            </a:endParaRPr>
          </a:p>
        </p:txBody>
      </p:sp>
      <p:sp>
        <p:nvSpPr>
          <p:cNvPr id="73" name=""/>
          <p:cNvSpPr/>
          <p:nvPr/>
        </p:nvSpPr>
        <p:spPr>
          <a:xfrm>
            <a:off x="4121280" y="1094400"/>
            <a:ext cx="4762800" cy="1054440"/>
          </a:xfrm>
          <a:custGeom>
            <a:avLst/>
            <a:gdLst/>
            <a:ahLst/>
            <a:rect l="0" t="0" r="r" b="b"/>
            <a:pathLst>
              <a:path w="13230" h="2929">
                <a:moveTo>
                  <a:pt x="12701" y="0"/>
                </a:moveTo>
                <a:cubicBezTo>
                  <a:pt x="13054" y="0"/>
                  <a:pt x="13230" y="176"/>
                  <a:pt x="13230" y="529"/>
                </a:cubicBezTo>
                <a:lnTo>
                  <a:pt x="13230" y="2399"/>
                </a:lnTo>
                <a:cubicBezTo>
                  <a:pt x="13230" y="2752"/>
                  <a:pt x="13054" y="2929"/>
                  <a:pt x="12701" y="2929"/>
                </a:cubicBezTo>
                <a:lnTo>
                  <a:pt x="529" y="2929"/>
                </a:lnTo>
                <a:cubicBezTo>
                  <a:pt x="176" y="2929"/>
                  <a:pt x="0" y="2752"/>
                  <a:pt x="0" y="2399"/>
                </a:cubicBezTo>
                <a:lnTo>
                  <a:pt x="0" y="529"/>
                </a:lnTo>
                <a:cubicBezTo>
                  <a:pt x="0" y="176"/>
                  <a:pt x="176" y="0"/>
                  <a:pt x="529" y="0"/>
                </a:cubicBezTo>
                <a:lnTo>
                  <a:pt x="12701" y="0"/>
                </a:lnTo>
                <a:close/>
              </a:path>
            </a:pathLst>
          </a:custGeom>
          <a:solidFill>
            <a:srgbClr val="ebebeb"/>
          </a:solidFill>
          <a:ln w="25560">
            <a:solidFill>
              <a:srgbClr val="000000"/>
            </a:solidFill>
            <a:miter/>
          </a:ln>
        </p:spPr>
        <p:txBody>
          <a:bodyPr lIns="102600" rIns="102600" tIns="57600" bIns="57600" anchor="t">
            <a:noAutofit/>
          </a:bodyPr>
          <a:p>
            <a:endParaRPr b="0" lang="en-US" sz="1800" strike="noStrike" u="none">
              <a:solidFill>
                <a:srgbClr val="000000"/>
              </a:solidFill>
              <a:uFillTx/>
              <a:latin typeface="Arial"/>
            </a:endParaRPr>
          </a:p>
        </p:txBody>
      </p:sp>
      <p:sp>
        <p:nvSpPr>
          <p:cNvPr id="74" name=""/>
          <p:cNvSpPr txBox="1"/>
          <p:nvPr/>
        </p:nvSpPr>
        <p:spPr>
          <a:xfrm>
            <a:off x="4121280" y="1094400"/>
            <a:ext cx="4762440" cy="1054080"/>
          </a:xfrm>
          <a:prstGeom prst="rect">
            <a:avLst/>
          </a:prstGeom>
          <a:noFill/>
          <a:ln w="0">
            <a:noFill/>
          </a:ln>
        </p:spPr>
        <p:txBody>
          <a:bodyPr lIns="90000" rIns="90000" tIns="45000" bIns="45000" anchor="t">
            <a:normAutofit fontScale="92500" lnSpcReduction="9999"/>
          </a:bodyPr>
          <a:p>
            <a:pPr marL="457200" indent="-457200">
              <a:spcAft>
                <a:spcPts val="1100"/>
              </a:spcAft>
              <a:buClr>
                <a:srgbClr val="000000"/>
              </a:buClr>
              <a:buSzPct val="45000"/>
              <a:buFont typeface=""/>
              <a:buChar char=" "/>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465120" indent="-465120">
              <a:spcAft>
                <a:spcPts val="1100"/>
              </a:spcAft>
              <a:buClr>
                <a:srgbClr val="000000"/>
              </a:buClr>
              <a:buSzPct val="45000"/>
              <a:buFont typeface=""/>
              <a:buChar char=" "/>
            </a:pPr>
            <a:r>
              <a:rPr b="0" lang="en-US" sz="3600" strike="noStrike" u="none">
                <a:solidFill>
                  <a:srgbClr val="000000"/>
                </a:solidFill>
                <a:uFillTx/>
                <a:latin typeface="Calibri"/>
                <a:ea typeface="Calibri"/>
              </a:rPr>
              <a:t>Perceptual dimensions</a:t>
            </a:r>
            <a:endParaRPr b="0" lang="en-US" sz="3600" strike="noStrike" u="none">
              <a:solidFill>
                <a:srgbClr val="000000"/>
              </a:solidFill>
              <a:uFillTx/>
              <a:latin typeface="Arial"/>
            </a:endParaRPr>
          </a:p>
        </p:txBody>
      </p:sp>
      <p:sp>
        <p:nvSpPr>
          <p:cNvPr id="75" name=""/>
          <p:cNvSpPr txBox="1"/>
          <p:nvPr/>
        </p:nvSpPr>
        <p:spPr>
          <a:xfrm>
            <a:off x="1270080" y="5897520"/>
            <a:ext cx="10464840" cy="876960"/>
          </a:xfrm>
          <a:prstGeom prst="rect">
            <a:avLst/>
          </a:prstGeom>
          <a:noFill/>
          <a:ln w="25560">
            <a:solidFill>
              <a:srgbClr val="000000"/>
            </a:solidFill>
            <a:miter/>
          </a:ln>
        </p:spPr>
        <p:txBody>
          <a:bodyPr lIns="102600" rIns="102600" tIns="57600" bIns="57600" anchor="t">
            <a:normAutofit/>
          </a:bodyPr>
          <a:p>
            <a:pPr algn="ctr"/>
            <a:r>
              <a:rPr b="0" lang="en-US" sz="4600" strike="noStrike" u="none">
                <a:solidFill>
                  <a:srgbClr val="000000"/>
                </a:solidFill>
                <a:uFillTx/>
                <a:latin typeface="Helvetica-Light"/>
                <a:ea typeface="Helvetica-Light"/>
              </a:rPr>
              <a:t>What are the latent dimensions </a:t>
            </a:r>
            <a:endParaRPr b="0" lang="en-US" sz="4600" strike="noStrike" u="none">
              <a:solidFill>
                <a:srgbClr val="000000"/>
              </a:solidFill>
              <a:uFillTx/>
              <a:latin typeface="Arial"/>
            </a:endParaRPr>
          </a:p>
        </p:txBody>
      </p:sp>
      <p:sp>
        <p:nvSpPr>
          <p:cNvPr id="76" name=""/>
          <p:cNvSpPr txBox="1"/>
          <p:nvPr/>
        </p:nvSpPr>
        <p:spPr>
          <a:xfrm>
            <a:off x="1153800" y="8694720"/>
            <a:ext cx="10697040" cy="754200"/>
          </a:xfrm>
          <a:prstGeom prst="rect">
            <a:avLst/>
          </a:prstGeom>
          <a:gradFill rotWithShape="0">
            <a:gsLst>
              <a:gs pos="0">
                <a:srgbClr val="fbfbfb"/>
              </a:gs>
              <a:gs pos="100000">
                <a:srgbClr val="bebebe"/>
              </a:gs>
            </a:gsLst>
            <a:lin ang="5400000"/>
          </a:gradFill>
          <a:ln w="25560">
            <a:solidFill>
              <a:srgbClr val="000000"/>
            </a:solidFill>
            <a:miter/>
          </a:ln>
          <a:effectLst>
            <a:outerShdw dist="25560" dir="5400000" blurRad="0" rotWithShape="0">
              <a:srgbClr val="000000">
                <a:alpha val="50000"/>
              </a:srgbClr>
            </a:outerShdw>
          </a:effectLst>
        </p:spPr>
        <p:txBody>
          <a:bodyPr lIns="102600" rIns="102600" tIns="57600" bIns="57600" anchor="t">
            <a:noAutofit/>
          </a:bodyPr>
          <a:p>
            <a:pPr algn="ctr"/>
            <a:r>
              <a:rPr b="0" lang="en-US" sz="1900" strike="noStrike" u="none">
                <a:solidFill>
                  <a:srgbClr val="000000"/>
                </a:solidFill>
                <a:uFillTx/>
                <a:latin typeface="Helvetica-Light"/>
                <a:ea typeface="Helvetica-Light"/>
              </a:rPr>
              <a:t>Alluri, V. and Toiviainen, P. (2010). Exploring </a:t>
            </a:r>
            <a:r>
              <a:rPr b="1" lang="en-US" sz="1900" strike="noStrike" u="none">
                <a:solidFill>
                  <a:srgbClr val="000000"/>
                </a:solidFill>
                <a:uFillTx/>
                <a:latin typeface="Helvetica-Light"/>
                <a:ea typeface="Helvetica-Light"/>
              </a:rPr>
              <a:t>perceptual</a:t>
            </a:r>
            <a:r>
              <a:rPr b="0" lang="en-US" sz="1900" strike="noStrike" u="none">
                <a:solidFill>
                  <a:srgbClr val="000000"/>
                </a:solidFill>
                <a:uFillTx/>
                <a:latin typeface="Helvetica-Light"/>
                <a:ea typeface="Helvetica-Light"/>
              </a:rPr>
              <a:t> and </a:t>
            </a:r>
            <a:r>
              <a:rPr b="1" lang="en-US" sz="1900" strike="noStrike" u="none">
                <a:solidFill>
                  <a:srgbClr val="000000"/>
                </a:solidFill>
                <a:uFillTx/>
                <a:latin typeface="Helvetica-Light"/>
                <a:ea typeface="Helvetica-Light"/>
              </a:rPr>
              <a:t>acoustic</a:t>
            </a:r>
            <a:r>
              <a:rPr b="0" lang="en-US" sz="1900" strike="noStrike" u="none">
                <a:solidFill>
                  <a:srgbClr val="000000"/>
                </a:solidFill>
                <a:uFillTx/>
                <a:latin typeface="Helvetica-Light"/>
                <a:ea typeface="Helvetica-Light"/>
              </a:rPr>
              <a:t> </a:t>
            </a:r>
            <a:endParaRPr b="0" lang="en-US" sz="1900" strike="noStrike" u="none">
              <a:solidFill>
                <a:srgbClr val="000000"/>
              </a:solidFill>
              <a:uFillTx/>
              <a:latin typeface="Arial"/>
            </a:endParaRPr>
          </a:p>
          <a:p>
            <a:pPr algn="ctr"/>
            <a:r>
              <a:rPr b="0" lang="en-US" sz="1900" strike="noStrike" u="none">
                <a:solidFill>
                  <a:srgbClr val="000000"/>
                </a:solidFill>
                <a:uFillTx/>
                <a:latin typeface="Helvetica-Light"/>
                <a:ea typeface="Helvetica-Light"/>
              </a:rPr>
              <a:t>correlates of polyphonic timbre. </a:t>
            </a:r>
            <a:r>
              <a:rPr b="0" i="1" lang="en-US" sz="1900" strike="noStrike" u="none">
                <a:solidFill>
                  <a:srgbClr val="000000"/>
                </a:solidFill>
                <a:uFillTx/>
                <a:latin typeface="Helvetica-Light"/>
                <a:ea typeface="Helvetica-Light"/>
              </a:rPr>
              <a:t>Music Perception</a:t>
            </a:r>
            <a:r>
              <a:rPr b="0" lang="en-US" sz="1900" strike="noStrike" u="none">
                <a:solidFill>
                  <a:srgbClr val="000000"/>
                </a:solidFill>
                <a:uFillTx/>
                <a:latin typeface="Helvetica-Light"/>
                <a:ea typeface="Helvetica-Light"/>
              </a:rPr>
              <a:t>, 27(3):223–241</a:t>
            </a:r>
            <a:endParaRPr b="0" lang="en-U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8" name=""/>
          <p:cNvSpPr txBox="1"/>
          <p:nvPr/>
        </p:nvSpPr>
        <p:spPr>
          <a:xfrm>
            <a:off x="952560" y="44460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Temporal Coherence &amp; Fission Boundaries</a:t>
            </a:r>
            <a:endParaRPr b="0" lang="en-US" sz="8000" strike="noStrike" u="none">
              <a:solidFill>
                <a:srgbClr val="000000"/>
              </a:solidFill>
              <a:uFillTx/>
              <a:latin typeface="Arial"/>
            </a:endParaRPr>
          </a:p>
        </p:txBody>
      </p:sp>
      <p:sp>
        <p:nvSpPr>
          <p:cNvPr id="1159" name=""/>
          <p:cNvSpPr txBox="1"/>
          <p:nvPr/>
        </p:nvSpPr>
        <p:spPr>
          <a:xfrm>
            <a:off x="952560" y="2610000"/>
            <a:ext cx="11099880" cy="6286680"/>
          </a:xfrm>
          <a:prstGeom prst="rect">
            <a:avLst/>
          </a:prstGeom>
          <a:noFill/>
          <a:ln w="0">
            <a:noFill/>
          </a:ln>
        </p:spPr>
        <p:txBody>
          <a:bodyPr lIns="90000" rIns="90000" tIns="45000" bIns="45000" anchor="t">
            <a:normAutofit/>
          </a:bodyPr>
          <a:p>
            <a:pPr marL="495000" indent="-495000">
              <a:lnSpc>
                <a:spcPct val="90000"/>
              </a:lnSpc>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van Noorden (1975): dependence of streaming on repetition time and pitch interval</a:t>
            </a:r>
            <a:endParaRPr b="0" lang="en-US" sz="38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Temporal Coherence and Fission</a:t>
            </a:r>
            <a:endParaRPr b="0" lang="en-US" sz="3400" strike="noStrike" u="none">
              <a:solidFill>
                <a:srgbClr val="000000"/>
              </a:solidFill>
              <a:uFillTx/>
              <a:latin typeface="Arial"/>
            </a:endParaRPr>
          </a:p>
          <a:p>
            <a:pPr lvl="2" marL="135828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occurrence of temporal coherence and fission is determined by the musical interval between the tones</a:t>
            </a:r>
            <a:endParaRPr b="0" lang="en-US" sz="34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p:txBody>
      </p:sp>
      <p:pic>
        <p:nvPicPr>
          <p:cNvPr id="1160" name="" descr=""/>
          <p:cNvPicPr/>
          <p:nvPr/>
        </p:nvPicPr>
        <p:blipFill>
          <a:blip r:embed="rId1"/>
          <a:stretch/>
        </p:blipFill>
        <p:spPr>
          <a:xfrm>
            <a:off x="2379600" y="2648160"/>
            <a:ext cx="8245440" cy="27486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1" name=""/>
          <p:cNvSpPr txBox="1"/>
          <p:nvPr/>
        </p:nvSpPr>
        <p:spPr>
          <a:xfrm>
            <a:off x="952560" y="444600"/>
            <a:ext cx="11099880" cy="2158920"/>
          </a:xfrm>
          <a:prstGeom prst="rect">
            <a:avLst/>
          </a:prstGeom>
          <a:noFill/>
          <a:ln w="0">
            <a:noFill/>
          </a:ln>
        </p:spPr>
        <p:txBody>
          <a:bodyPr lIns="90000" rIns="90000" tIns="45000" bIns="45000" anchor="ctr">
            <a:normAutofit fontScale="92500" lnSpcReduction="9999"/>
          </a:bodyPr>
          <a:p>
            <a:pPr algn="ctr"/>
            <a:r>
              <a:rPr b="0" lang="en-US" sz="8000" strike="noStrike" u="none">
                <a:solidFill>
                  <a:srgbClr val="000000"/>
                </a:solidFill>
                <a:uFillTx/>
                <a:latin typeface="Helvetica-Light"/>
                <a:ea typeface="Helvetica-Light"/>
              </a:rPr>
              <a:t>What is proximal enough for streaming to occur?</a:t>
            </a:r>
            <a:endParaRPr b="0" lang="en-US" sz="8000" strike="noStrike" u="none">
              <a:solidFill>
                <a:srgbClr val="000000"/>
              </a:solidFill>
              <a:uFillTx/>
              <a:latin typeface="Arial"/>
            </a:endParaRPr>
          </a:p>
        </p:txBody>
      </p:sp>
      <p:sp>
        <p:nvSpPr>
          <p:cNvPr id="1162" name=""/>
          <p:cNvSpPr txBox="1"/>
          <p:nvPr/>
        </p:nvSpPr>
        <p:spPr>
          <a:xfrm>
            <a:off x="546480" y="3129840"/>
            <a:ext cx="5973840" cy="6393960"/>
          </a:xfrm>
          <a:prstGeom prst="rect">
            <a:avLst/>
          </a:prstGeom>
          <a:noFill/>
          <a:ln w="0">
            <a:noFill/>
          </a:ln>
        </p:spPr>
        <p:txBody>
          <a:bodyPr lIns="90000" rIns="90000" tIns="45000" bIns="45000" anchor="ctr">
            <a:normAutofit/>
          </a:bodyPr>
          <a:p>
            <a:pPr marL="444240" indent="-444240">
              <a:lnSpc>
                <a:spcPct val="90000"/>
              </a:lnSpc>
              <a:spcBef>
                <a:spcPts val="4201"/>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occurrence of temporal coherence and fission is determined by the musical interval between the tones</a:t>
            </a:r>
            <a:endParaRPr b="0" lang="en-US" sz="34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A: 2 streams</a:t>
            </a:r>
            <a:endParaRPr b="0" lang="en-US" sz="34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C: 1 stream</a:t>
            </a:r>
            <a:endParaRPr b="0" lang="en-US" sz="3400" strike="noStrike" u="none">
              <a:solidFill>
                <a:srgbClr val="000000"/>
              </a:solidFill>
              <a:uFillTx/>
              <a:latin typeface="Arial"/>
            </a:endParaRPr>
          </a:p>
          <a:p>
            <a:pPr lvl="1" marL="888840" indent="-4442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B: 1-2 streams (depending on attention)</a:t>
            </a:r>
            <a:endParaRPr b="0" lang="en-US" sz="3400" strike="noStrike" u="none">
              <a:solidFill>
                <a:srgbClr val="000000"/>
              </a:solidFill>
              <a:uFillTx/>
              <a:latin typeface="Arial"/>
            </a:endParaRPr>
          </a:p>
        </p:txBody>
      </p:sp>
      <p:pic>
        <p:nvPicPr>
          <p:cNvPr id="1163" name="" descr=""/>
          <p:cNvPicPr/>
          <p:nvPr/>
        </p:nvPicPr>
        <p:blipFill>
          <a:blip r:embed="rId1"/>
          <a:stretch/>
        </p:blipFill>
        <p:spPr>
          <a:xfrm>
            <a:off x="6278040" y="3401640"/>
            <a:ext cx="4985280" cy="5043960"/>
          </a:xfrm>
          <a:prstGeom prst="rect">
            <a:avLst/>
          </a:prstGeom>
          <a:ln w="0">
            <a:noFill/>
          </a:ln>
        </p:spPr>
      </p:pic>
      <p:sp>
        <p:nvSpPr>
          <p:cNvPr id="1164" name=""/>
          <p:cNvSpPr/>
          <p:nvPr/>
        </p:nvSpPr>
        <p:spPr>
          <a:xfrm>
            <a:off x="8806680" y="564588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65" name=""/>
          <p:cNvSpPr/>
          <p:nvPr/>
        </p:nvSpPr>
        <p:spPr>
          <a:xfrm>
            <a:off x="10125000" y="564588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00f9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66" name=""/>
          <p:cNvSpPr/>
          <p:nvPr/>
        </p:nvSpPr>
        <p:spPr>
          <a:xfrm>
            <a:off x="8806680" y="727128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ff25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67" name=""/>
          <p:cNvSpPr/>
          <p:nvPr/>
        </p:nvSpPr>
        <p:spPr>
          <a:xfrm>
            <a:off x="10125000" y="7271280"/>
            <a:ext cx="470160" cy="470160"/>
          </a:xfrm>
          <a:custGeom>
            <a:avLst/>
            <a:gdLst/>
            <a:ahLst/>
            <a:rect l="0" t="0" r="r" b="b"/>
            <a:pathLst>
              <a:path w="1306" h="1306">
                <a:moveTo>
                  <a:pt x="1115" y="191"/>
                </a:moveTo>
                <a:cubicBezTo>
                  <a:pt x="1370" y="446"/>
                  <a:pt x="1370" y="859"/>
                  <a:pt x="1115" y="1115"/>
                </a:cubicBezTo>
                <a:cubicBezTo>
                  <a:pt x="859" y="1370"/>
                  <a:pt x="446" y="1370"/>
                  <a:pt x="191" y="1115"/>
                </a:cubicBezTo>
                <a:cubicBezTo>
                  <a:pt x="-63" y="859"/>
                  <a:pt x="-63" y="446"/>
                  <a:pt x="191" y="191"/>
                </a:cubicBezTo>
                <a:cubicBezTo>
                  <a:pt x="446" y="-63"/>
                  <a:pt x="859" y="-63"/>
                  <a:pt x="1115" y="191"/>
                </a:cubicBezTo>
                <a:close/>
              </a:path>
            </a:pathLst>
          </a:custGeom>
          <a:solidFill>
            <a:srgbClr val="ff2500"/>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8" name=""/>
          <p:cNvSpPr txBox="1"/>
          <p:nvPr/>
        </p:nvSpPr>
        <p:spPr>
          <a:xfrm>
            <a:off x="198360" y="-3168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Streaming by similarity</a:t>
            </a:r>
            <a:endParaRPr b="0" lang="en-US" sz="8000" strike="noStrike" u="none">
              <a:solidFill>
                <a:srgbClr val="000000"/>
              </a:solidFill>
              <a:uFillTx/>
              <a:latin typeface="Arial"/>
            </a:endParaRPr>
          </a:p>
        </p:txBody>
      </p:sp>
      <p:sp>
        <p:nvSpPr>
          <p:cNvPr id="1169" name=""/>
          <p:cNvSpPr txBox="1"/>
          <p:nvPr/>
        </p:nvSpPr>
        <p:spPr>
          <a:xfrm>
            <a:off x="913680" y="2254680"/>
            <a:ext cx="4709520" cy="5365800"/>
          </a:xfrm>
          <a:prstGeom prst="rect">
            <a:avLst/>
          </a:prstGeom>
          <a:noFill/>
          <a:ln w="0">
            <a:noFill/>
          </a:ln>
        </p:spPr>
        <p:txBody>
          <a:bodyPr lIns="90000" rIns="90000" tIns="45000" bIns="45000" anchor="ctr">
            <a:normAutofit/>
          </a:bodyPr>
          <a:p>
            <a:pPr marL="495000" indent="-495000">
              <a:lnSpc>
                <a:spcPct val="90000"/>
              </a:lnSpc>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auditory streaming can be based on</a:t>
            </a:r>
            <a:endParaRPr b="0" lang="en-US" sz="38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similarity in pitch</a:t>
            </a:r>
            <a:endParaRPr b="0" lang="en-US" sz="34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similarity in loudness </a:t>
            </a:r>
            <a:endParaRPr b="0" lang="en-US" sz="3400" strike="noStrike" u="none">
              <a:solidFill>
                <a:srgbClr val="000000"/>
              </a:solidFill>
              <a:uFillTx/>
              <a:latin typeface="Arial"/>
            </a:endParaRPr>
          </a:p>
          <a:p>
            <a:pPr lvl="1" marL="914040" indent="-469440">
              <a:lnSpc>
                <a:spcPct val="90000"/>
              </a:lnSpc>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similarity in timbre</a:t>
            </a:r>
            <a:endParaRPr b="0" lang="en-US" sz="3400" strike="noStrike" u="none">
              <a:solidFill>
                <a:srgbClr val="000000"/>
              </a:solidFill>
              <a:uFillTx/>
              <a:latin typeface="Arial"/>
            </a:endParaRPr>
          </a:p>
        </p:txBody>
      </p:sp>
      <p:grpSp>
        <p:nvGrpSpPr>
          <p:cNvPr id="1170" name=""/>
          <p:cNvGrpSpPr/>
          <p:nvPr/>
        </p:nvGrpSpPr>
        <p:grpSpPr>
          <a:xfrm>
            <a:off x="11596680" y="222480"/>
            <a:ext cx="1271880" cy="1571400"/>
            <a:chOff x="11596680" y="222480"/>
            <a:chExt cx="1271880" cy="1571400"/>
          </a:xfrm>
        </p:grpSpPr>
        <p:sp>
          <p:nvSpPr>
            <p:cNvPr id="1171" name=""/>
            <p:cNvSpPr/>
            <p:nvPr/>
          </p:nvSpPr>
          <p:spPr>
            <a:xfrm>
              <a:off x="1159668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2" name=""/>
            <p:cNvSpPr/>
            <p:nvPr/>
          </p:nvSpPr>
          <p:spPr>
            <a:xfrm>
              <a:off x="1177560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3" name=""/>
            <p:cNvSpPr/>
            <p:nvPr/>
          </p:nvSpPr>
          <p:spPr>
            <a:xfrm>
              <a:off x="1195488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4" name=""/>
            <p:cNvSpPr/>
            <p:nvPr/>
          </p:nvSpPr>
          <p:spPr>
            <a:xfrm>
              <a:off x="1213416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5" name=""/>
            <p:cNvSpPr/>
            <p:nvPr/>
          </p:nvSpPr>
          <p:spPr>
            <a:xfrm>
              <a:off x="1231308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6" name=""/>
            <p:cNvSpPr/>
            <p:nvPr/>
          </p:nvSpPr>
          <p:spPr>
            <a:xfrm>
              <a:off x="1249236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7" name=""/>
            <p:cNvSpPr/>
            <p:nvPr/>
          </p:nvSpPr>
          <p:spPr>
            <a:xfrm>
              <a:off x="12671640" y="222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8" name=""/>
            <p:cNvSpPr/>
            <p:nvPr/>
          </p:nvSpPr>
          <p:spPr>
            <a:xfrm>
              <a:off x="1160352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79" name=""/>
            <p:cNvSpPr/>
            <p:nvPr/>
          </p:nvSpPr>
          <p:spPr>
            <a:xfrm>
              <a:off x="1178244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0" name=""/>
            <p:cNvSpPr/>
            <p:nvPr/>
          </p:nvSpPr>
          <p:spPr>
            <a:xfrm>
              <a:off x="1196172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1" name=""/>
            <p:cNvSpPr/>
            <p:nvPr/>
          </p:nvSpPr>
          <p:spPr>
            <a:xfrm>
              <a:off x="1214064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82" name=""/>
            <p:cNvSpPr/>
            <p:nvPr/>
          </p:nvSpPr>
          <p:spPr>
            <a:xfrm>
              <a:off x="1231992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3" name=""/>
            <p:cNvSpPr/>
            <p:nvPr/>
          </p:nvSpPr>
          <p:spPr>
            <a:xfrm>
              <a:off x="1249920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4" name=""/>
            <p:cNvSpPr/>
            <p:nvPr/>
          </p:nvSpPr>
          <p:spPr>
            <a:xfrm>
              <a:off x="12678120" y="401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5" name=""/>
            <p:cNvSpPr/>
            <p:nvPr/>
          </p:nvSpPr>
          <p:spPr>
            <a:xfrm>
              <a:off x="1161000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6" name=""/>
            <p:cNvSpPr/>
            <p:nvPr/>
          </p:nvSpPr>
          <p:spPr>
            <a:xfrm>
              <a:off x="1178928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7" name=""/>
            <p:cNvSpPr/>
            <p:nvPr/>
          </p:nvSpPr>
          <p:spPr>
            <a:xfrm>
              <a:off x="1196820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88" name=""/>
            <p:cNvSpPr/>
            <p:nvPr/>
          </p:nvSpPr>
          <p:spPr>
            <a:xfrm>
              <a:off x="1214748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89" name=""/>
            <p:cNvSpPr/>
            <p:nvPr/>
          </p:nvSpPr>
          <p:spPr>
            <a:xfrm>
              <a:off x="1232640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90" name=""/>
            <p:cNvSpPr/>
            <p:nvPr/>
          </p:nvSpPr>
          <p:spPr>
            <a:xfrm>
              <a:off x="1250568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1" name=""/>
            <p:cNvSpPr/>
            <p:nvPr/>
          </p:nvSpPr>
          <p:spPr>
            <a:xfrm>
              <a:off x="12684960" y="579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2" name=""/>
            <p:cNvSpPr/>
            <p:nvPr/>
          </p:nvSpPr>
          <p:spPr>
            <a:xfrm>
              <a:off x="1161684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3" name=""/>
            <p:cNvSpPr/>
            <p:nvPr/>
          </p:nvSpPr>
          <p:spPr>
            <a:xfrm>
              <a:off x="1179612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94" name=""/>
            <p:cNvSpPr/>
            <p:nvPr/>
          </p:nvSpPr>
          <p:spPr>
            <a:xfrm>
              <a:off x="1197504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5" name=""/>
            <p:cNvSpPr/>
            <p:nvPr/>
          </p:nvSpPr>
          <p:spPr>
            <a:xfrm>
              <a:off x="1215432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6" name=""/>
            <p:cNvSpPr/>
            <p:nvPr/>
          </p:nvSpPr>
          <p:spPr>
            <a:xfrm>
              <a:off x="1233324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7" name=""/>
            <p:cNvSpPr/>
            <p:nvPr/>
          </p:nvSpPr>
          <p:spPr>
            <a:xfrm>
              <a:off x="1251252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198" name=""/>
            <p:cNvSpPr/>
            <p:nvPr/>
          </p:nvSpPr>
          <p:spPr>
            <a:xfrm>
              <a:off x="12691440" y="7581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199" name=""/>
            <p:cNvSpPr/>
            <p:nvPr/>
          </p:nvSpPr>
          <p:spPr>
            <a:xfrm>
              <a:off x="1162332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0" name=""/>
            <p:cNvSpPr/>
            <p:nvPr/>
          </p:nvSpPr>
          <p:spPr>
            <a:xfrm>
              <a:off x="1180260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01" name=""/>
            <p:cNvSpPr/>
            <p:nvPr/>
          </p:nvSpPr>
          <p:spPr>
            <a:xfrm>
              <a:off x="1198188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2" name=""/>
            <p:cNvSpPr/>
            <p:nvPr/>
          </p:nvSpPr>
          <p:spPr>
            <a:xfrm>
              <a:off x="1216080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3" name=""/>
            <p:cNvSpPr/>
            <p:nvPr/>
          </p:nvSpPr>
          <p:spPr>
            <a:xfrm>
              <a:off x="1234008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4" name=""/>
            <p:cNvSpPr/>
            <p:nvPr/>
          </p:nvSpPr>
          <p:spPr>
            <a:xfrm>
              <a:off x="1251900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05" name=""/>
            <p:cNvSpPr/>
            <p:nvPr/>
          </p:nvSpPr>
          <p:spPr>
            <a:xfrm>
              <a:off x="12698280" y="93636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6" name=""/>
            <p:cNvSpPr/>
            <p:nvPr/>
          </p:nvSpPr>
          <p:spPr>
            <a:xfrm>
              <a:off x="1163016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07" name=""/>
            <p:cNvSpPr/>
            <p:nvPr/>
          </p:nvSpPr>
          <p:spPr>
            <a:xfrm>
              <a:off x="1180944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08" name=""/>
            <p:cNvSpPr/>
            <p:nvPr/>
          </p:nvSpPr>
          <p:spPr>
            <a:xfrm>
              <a:off x="1198836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09" name=""/>
            <p:cNvSpPr/>
            <p:nvPr/>
          </p:nvSpPr>
          <p:spPr>
            <a:xfrm>
              <a:off x="1216764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10" name=""/>
            <p:cNvSpPr/>
            <p:nvPr/>
          </p:nvSpPr>
          <p:spPr>
            <a:xfrm>
              <a:off x="1234692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11" name=""/>
            <p:cNvSpPr/>
            <p:nvPr/>
          </p:nvSpPr>
          <p:spPr>
            <a:xfrm>
              <a:off x="1252584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12" name=""/>
            <p:cNvSpPr/>
            <p:nvPr/>
          </p:nvSpPr>
          <p:spPr>
            <a:xfrm>
              <a:off x="12705120" y="11152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13" name=""/>
            <p:cNvSpPr/>
            <p:nvPr/>
          </p:nvSpPr>
          <p:spPr>
            <a:xfrm>
              <a:off x="1163700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14" name=""/>
            <p:cNvSpPr/>
            <p:nvPr/>
          </p:nvSpPr>
          <p:spPr>
            <a:xfrm>
              <a:off x="1181592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15" name=""/>
            <p:cNvSpPr/>
            <p:nvPr/>
          </p:nvSpPr>
          <p:spPr>
            <a:xfrm>
              <a:off x="1199520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16" name=""/>
            <p:cNvSpPr/>
            <p:nvPr/>
          </p:nvSpPr>
          <p:spPr>
            <a:xfrm>
              <a:off x="1217448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17" name=""/>
            <p:cNvSpPr/>
            <p:nvPr/>
          </p:nvSpPr>
          <p:spPr>
            <a:xfrm>
              <a:off x="1235340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18" name=""/>
            <p:cNvSpPr/>
            <p:nvPr/>
          </p:nvSpPr>
          <p:spPr>
            <a:xfrm>
              <a:off x="1253268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19" name=""/>
            <p:cNvSpPr/>
            <p:nvPr/>
          </p:nvSpPr>
          <p:spPr>
            <a:xfrm>
              <a:off x="12711600" y="129348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0" name=""/>
            <p:cNvSpPr/>
            <p:nvPr/>
          </p:nvSpPr>
          <p:spPr>
            <a:xfrm>
              <a:off x="1164348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1" name=""/>
            <p:cNvSpPr/>
            <p:nvPr/>
          </p:nvSpPr>
          <p:spPr>
            <a:xfrm>
              <a:off x="1182276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22" name=""/>
            <p:cNvSpPr/>
            <p:nvPr/>
          </p:nvSpPr>
          <p:spPr>
            <a:xfrm>
              <a:off x="1200204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3" name=""/>
            <p:cNvSpPr/>
            <p:nvPr/>
          </p:nvSpPr>
          <p:spPr>
            <a:xfrm>
              <a:off x="1218096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4" name=""/>
            <p:cNvSpPr/>
            <p:nvPr/>
          </p:nvSpPr>
          <p:spPr>
            <a:xfrm>
              <a:off x="1236024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5" name=""/>
            <p:cNvSpPr/>
            <p:nvPr/>
          </p:nvSpPr>
          <p:spPr>
            <a:xfrm>
              <a:off x="1253952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929292"/>
            </a:solidFill>
            <a:ln w="12600">
              <a:solidFill>
                <a:srgbClr val="000000"/>
              </a:solidFill>
              <a:round/>
            </a:ln>
          </p:spPr>
          <p:txBody>
            <a:bodyPr lIns="96120" rIns="96120" tIns="51120" bIns="51120" anchor="t">
              <a:noAutofit/>
            </a:bodyPr>
            <a:p>
              <a:endParaRPr b="0" lang="en-US" sz="1800" strike="noStrike" u="none">
                <a:solidFill>
                  <a:srgbClr val="ffffff"/>
                </a:solidFill>
                <a:uFillTx/>
                <a:latin typeface="Arial"/>
              </a:endParaRPr>
            </a:p>
          </p:txBody>
        </p:sp>
        <p:sp>
          <p:nvSpPr>
            <p:cNvPr id="1226" name=""/>
            <p:cNvSpPr/>
            <p:nvPr/>
          </p:nvSpPr>
          <p:spPr>
            <a:xfrm>
              <a:off x="12718440" y="147204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7" name=""/>
            <p:cNvSpPr/>
            <p:nvPr/>
          </p:nvSpPr>
          <p:spPr>
            <a:xfrm>
              <a:off x="1165032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8" name=""/>
            <p:cNvSpPr/>
            <p:nvPr/>
          </p:nvSpPr>
          <p:spPr>
            <a:xfrm>
              <a:off x="1182960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29" name=""/>
            <p:cNvSpPr/>
            <p:nvPr/>
          </p:nvSpPr>
          <p:spPr>
            <a:xfrm>
              <a:off x="1200852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30" name=""/>
            <p:cNvSpPr/>
            <p:nvPr/>
          </p:nvSpPr>
          <p:spPr>
            <a:xfrm>
              <a:off x="1218780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31" name=""/>
            <p:cNvSpPr/>
            <p:nvPr/>
          </p:nvSpPr>
          <p:spPr>
            <a:xfrm>
              <a:off x="1236672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32" name=""/>
            <p:cNvSpPr/>
            <p:nvPr/>
          </p:nvSpPr>
          <p:spPr>
            <a:xfrm>
              <a:off x="1254600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233" name=""/>
            <p:cNvSpPr/>
            <p:nvPr/>
          </p:nvSpPr>
          <p:spPr>
            <a:xfrm>
              <a:off x="12725280" y="1650600"/>
              <a:ext cx="143280" cy="143280"/>
            </a:xfrm>
            <a:custGeom>
              <a:avLst/>
              <a:gdLst/>
              <a:ahLst/>
              <a:rect l="0" t="0" r="r" b="b"/>
              <a:pathLst>
                <a:path w="398" h="398">
                  <a:moveTo>
                    <a:pt x="340" y="58"/>
                  </a:moveTo>
                  <a:cubicBezTo>
                    <a:pt x="418" y="136"/>
                    <a:pt x="418" y="262"/>
                    <a:pt x="340" y="340"/>
                  </a:cubicBezTo>
                  <a:cubicBezTo>
                    <a:pt x="263" y="418"/>
                    <a:pt x="136" y="418"/>
                    <a:pt x="58" y="340"/>
                  </a:cubicBezTo>
                  <a:cubicBezTo>
                    <a:pt x="-19" y="262"/>
                    <a:pt x="-19" y="136"/>
                    <a:pt x="58" y="58"/>
                  </a:cubicBezTo>
                  <a:cubicBezTo>
                    <a:pt x="136" y="-19"/>
                    <a:pt x="263" y="-19"/>
                    <a:pt x="340" y="58"/>
                  </a:cubicBezTo>
                  <a:close/>
                </a:path>
              </a:pathLst>
            </a:custGeom>
            <a:solidFill>
              <a:srgbClr val="cfcfcf"/>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grpSp>
      <p:grpSp>
        <p:nvGrpSpPr>
          <p:cNvPr id="1234" name=""/>
          <p:cNvGrpSpPr/>
          <p:nvPr/>
        </p:nvGrpSpPr>
        <p:grpSpPr>
          <a:xfrm>
            <a:off x="6223680" y="6550920"/>
            <a:ext cx="5527440" cy="759240"/>
            <a:chOff x="6223680" y="6550920"/>
            <a:chExt cx="5527440" cy="759240"/>
          </a:xfrm>
        </p:grpSpPr>
        <p:grpSp>
          <p:nvGrpSpPr>
            <p:cNvPr id="1235" name=""/>
            <p:cNvGrpSpPr/>
            <p:nvPr/>
          </p:nvGrpSpPr>
          <p:grpSpPr>
            <a:xfrm>
              <a:off x="6223680" y="6550920"/>
              <a:ext cx="5527440" cy="759240"/>
              <a:chOff x="6223680" y="6550920"/>
              <a:chExt cx="5527440" cy="759240"/>
            </a:xfrm>
          </p:grpSpPr>
          <p:sp>
            <p:nvSpPr>
              <p:cNvPr id="1236" name=""/>
              <p:cNvSpPr/>
              <p:nvPr/>
            </p:nvSpPr>
            <p:spPr>
              <a:xfrm>
                <a:off x="6223680" y="7120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37" name=""/>
              <p:cNvSpPr/>
              <p:nvPr/>
            </p:nvSpPr>
            <p:spPr>
              <a:xfrm>
                <a:off x="6580440" y="7120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38" name=""/>
              <p:cNvSpPr/>
              <p:nvPr/>
            </p:nvSpPr>
            <p:spPr>
              <a:xfrm>
                <a:off x="6936840" y="66776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39" name=""/>
              <p:cNvSpPr/>
              <p:nvPr/>
            </p:nvSpPr>
            <p:spPr>
              <a:xfrm>
                <a:off x="7293600" y="66776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0" name=""/>
              <p:cNvSpPr/>
              <p:nvPr/>
            </p:nvSpPr>
            <p:spPr>
              <a:xfrm>
                <a:off x="7650000" y="655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1" name=""/>
              <p:cNvSpPr/>
              <p:nvPr/>
            </p:nvSpPr>
            <p:spPr>
              <a:xfrm>
                <a:off x="8006760" y="6550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2" name=""/>
              <p:cNvSpPr/>
              <p:nvPr/>
            </p:nvSpPr>
            <p:spPr>
              <a:xfrm>
                <a:off x="8363160" y="66776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3" name=""/>
              <p:cNvSpPr/>
              <p:nvPr/>
            </p:nvSpPr>
            <p:spPr>
              <a:xfrm>
                <a:off x="9076320" y="68040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4" name=""/>
              <p:cNvSpPr/>
              <p:nvPr/>
            </p:nvSpPr>
            <p:spPr>
              <a:xfrm>
                <a:off x="9433080" y="68040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5" name=""/>
              <p:cNvSpPr/>
              <p:nvPr/>
            </p:nvSpPr>
            <p:spPr>
              <a:xfrm>
                <a:off x="9789480" y="68670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6" name=""/>
              <p:cNvSpPr/>
              <p:nvPr/>
            </p:nvSpPr>
            <p:spPr>
              <a:xfrm>
                <a:off x="10146240" y="68670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7" name=""/>
              <p:cNvSpPr/>
              <p:nvPr/>
            </p:nvSpPr>
            <p:spPr>
              <a:xfrm>
                <a:off x="10502640" y="69933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8" name=""/>
              <p:cNvSpPr/>
              <p:nvPr/>
            </p:nvSpPr>
            <p:spPr>
              <a:xfrm>
                <a:off x="10859400" y="69933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49" name=""/>
              <p:cNvSpPr/>
              <p:nvPr/>
            </p:nvSpPr>
            <p:spPr>
              <a:xfrm>
                <a:off x="11215800" y="71200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50" name=""/>
              <p:cNvSpPr/>
              <p:nvPr/>
            </p:nvSpPr>
            <p:spPr>
              <a:xfrm>
                <a:off x="11572560" y="72464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a3bff"/>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nvGrpSpPr>
            <p:cNvPr id="1251" name=""/>
            <p:cNvGrpSpPr/>
            <p:nvPr/>
          </p:nvGrpSpPr>
          <p:grpSpPr>
            <a:xfrm>
              <a:off x="6402240" y="6627600"/>
              <a:ext cx="5170320" cy="506520"/>
              <a:chOff x="6402240" y="6627600"/>
              <a:chExt cx="5170320" cy="506520"/>
            </a:xfrm>
          </p:grpSpPr>
          <p:sp>
            <p:nvSpPr>
              <p:cNvPr id="1252" name=""/>
              <p:cNvSpPr/>
              <p:nvPr/>
            </p:nvSpPr>
            <p:spPr>
              <a:xfrm>
                <a:off x="6402240" y="6817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3" name=""/>
              <p:cNvSpPr/>
              <p:nvPr/>
            </p:nvSpPr>
            <p:spPr>
              <a:xfrm>
                <a:off x="6758640" y="6944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4" name=""/>
              <p:cNvSpPr/>
              <p:nvPr/>
            </p:nvSpPr>
            <p:spPr>
              <a:xfrm>
                <a:off x="7115400" y="7070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5" name=""/>
              <p:cNvSpPr/>
              <p:nvPr/>
            </p:nvSpPr>
            <p:spPr>
              <a:xfrm>
                <a:off x="7471800" y="6944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6" name=""/>
              <p:cNvSpPr/>
              <p:nvPr/>
            </p:nvSpPr>
            <p:spPr>
              <a:xfrm>
                <a:off x="7828560" y="6817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7" name=""/>
              <p:cNvSpPr/>
              <p:nvPr/>
            </p:nvSpPr>
            <p:spPr>
              <a:xfrm>
                <a:off x="8184960" y="6817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8" name=""/>
              <p:cNvSpPr/>
              <p:nvPr/>
            </p:nvSpPr>
            <p:spPr>
              <a:xfrm>
                <a:off x="8541720" y="6817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59" name=""/>
              <p:cNvSpPr/>
              <p:nvPr/>
            </p:nvSpPr>
            <p:spPr>
              <a:xfrm>
                <a:off x="9254880" y="6944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60" name=""/>
              <p:cNvSpPr/>
              <p:nvPr/>
            </p:nvSpPr>
            <p:spPr>
              <a:xfrm>
                <a:off x="9611280" y="6944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61" name=""/>
              <p:cNvSpPr/>
              <p:nvPr/>
            </p:nvSpPr>
            <p:spPr>
              <a:xfrm>
                <a:off x="9968040" y="69440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62" name=""/>
              <p:cNvSpPr/>
              <p:nvPr/>
            </p:nvSpPr>
            <p:spPr>
              <a:xfrm>
                <a:off x="10680840" y="6817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63" name=""/>
              <p:cNvSpPr/>
              <p:nvPr/>
            </p:nvSpPr>
            <p:spPr>
              <a:xfrm>
                <a:off x="11037600" y="6627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64" name=""/>
              <p:cNvSpPr/>
              <p:nvPr/>
            </p:nvSpPr>
            <p:spPr>
              <a:xfrm>
                <a:off x="11394000" y="6627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fffa04"/>
              </a:solidFill>
              <a:ln w="12600">
                <a:solidFill>
                  <a:srgbClr val="000000"/>
                </a:solidFill>
                <a:miter/>
              </a:ln>
            </p:spPr>
            <p:txBody>
              <a:bodyPr lIns="96120" rIns="96120" tIns="12600" bIns="12600" anchor="t">
                <a:noAutofit/>
              </a:bodyPr>
              <a:p>
                <a:endParaRPr b="0" lang="en-US" sz="1800" strike="noStrike" u="none">
                  <a:solidFill>
                    <a:srgbClr val="000000"/>
                  </a:solidFill>
                  <a:uFillTx/>
                  <a:latin typeface="Arial"/>
                </a:endParaRPr>
              </a:p>
            </p:txBody>
          </p:sp>
        </p:grpSp>
      </p:grpSp>
      <p:grpSp>
        <p:nvGrpSpPr>
          <p:cNvPr id="1265" name=""/>
          <p:cNvGrpSpPr/>
          <p:nvPr/>
        </p:nvGrpSpPr>
        <p:grpSpPr>
          <a:xfrm>
            <a:off x="6223680" y="5373720"/>
            <a:ext cx="5527440" cy="762120"/>
            <a:chOff x="6223680" y="5373720"/>
            <a:chExt cx="5527440" cy="762120"/>
          </a:xfrm>
        </p:grpSpPr>
        <p:grpSp>
          <p:nvGrpSpPr>
            <p:cNvPr id="1266" name=""/>
            <p:cNvGrpSpPr/>
            <p:nvPr/>
          </p:nvGrpSpPr>
          <p:grpSpPr>
            <a:xfrm>
              <a:off x="6223680" y="5373720"/>
              <a:ext cx="5527440" cy="762120"/>
              <a:chOff x="6223680" y="5373720"/>
              <a:chExt cx="5527440" cy="762120"/>
            </a:xfrm>
          </p:grpSpPr>
          <p:sp>
            <p:nvSpPr>
              <p:cNvPr id="1267" name=""/>
              <p:cNvSpPr/>
              <p:nvPr/>
            </p:nvSpPr>
            <p:spPr>
              <a:xfrm>
                <a:off x="6223680" y="5945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68" name=""/>
              <p:cNvSpPr/>
              <p:nvPr/>
            </p:nvSpPr>
            <p:spPr>
              <a:xfrm>
                <a:off x="6580440" y="5945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69" name=""/>
              <p:cNvSpPr/>
              <p:nvPr/>
            </p:nvSpPr>
            <p:spPr>
              <a:xfrm>
                <a:off x="6936840" y="5500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0" name=""/>
              <p:cNvSpPr/>
              <p:nvPr/>
            </p:nvSpPr>
            <p:spPr>
              <a:xfrm>
                <a:off x="7293600" y="5500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1" name=""/>
              <p:cNvSpPr/>
              <p:nvPr/>
            </p:nvSpPr>
            <p:spPr>
              <a:xfrm>
                <a:off x="7650000" y="53737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2" name=""/>
              <p:cNvSpPr/>
              <p:nvPr/>
            </p:nvSpPr>
            <p:spPr>
              <a:xfrm>
                <a:off x="8006760" y="53737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3" name=""/>
              <p:cNvSpPr/>
              <p:nvPr/>
            </p:nvSpPr>
            <p:spPr>
              <a:xfrm>
                <a:off x="8363160" y="5500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4" name=""/>
              <p:cNvSpPr/>
              <p:nvPr/>
            </p:nvSpPr>
            <p:spPr>
              <a:xfrm>
                <a:off x="9076320" y="5627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5" name=""/>
              <p:cNvSpPr/>
              <p:nvPr/>
            </p:nvSpPr>
            <p:spPr>
              <a:xfrm>
                <a:off x="9433080" y="5627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6" name=""/>
              <p:cNvSpPr/>
              <p:nvPr/>
            </p:nvSpPr>
            <p:spPr>
              <a:xfrm>
                <a:off x="9789480" y="56912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7" name=""/>
              <p:cNvSpPr/>
              <p:nvPr/>
            </p:nvSpPr>
            <p:spPr>
              <a:xfrm>
                <a:off x="10146240" y="56912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8" name=""/>
              <p:cNvSpPr/>
              <p:nvPr/>
            </p:nvSpPr>
            <p:spPr>
              <a:xfrm>
                <a:off x="10502640" y="5818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79" name=""/>
              <p:cNvSpPr/>
              <p:nvPr/>
            </p:nvSpPr>
            <p:spPr>
              <a:xfrm>
                <a:off x="10859400" y="58183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80" name=""/>
              <p:cNvSpPr/>
              <p:nvPr/>
            </p:nvSpPr>
            <p:spPr>
              <a:xfrm>
                <a:off x="11215800" y="5945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81" name=""/>
              <p:cNvSpPr/>
              <p:nvPr/>
            </p:nvSpPr>
            <p:spPr>
              <a:xfrm>
                <a:off x="11572560" y="60721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nvGrpSpPr>
            <p:cNvPr id="1282" name=""/>
            <p:cNvGrpSpPr/>
            <p:nvPr/>
          </p:nvGrpSpPr>
          <p:grpSpPr>
            <a:xfrm>
              <a:off x="6402240" y="5387400"/>
              <a:ext cx="5170320" cy="508320"/>
              <a:chOff x="6402240" y="5387400"/>
              <a:chExt cx="5170320" cy="508320"/>
            </a:xfrm>
          </p:grpSpPr>
          <p:sp>
            <p:nvSpPr>
              <p:cNvPr id="1283" name=""/>
              <p:cNvSpPr/>
              <p:nvPr/>
            </p:nvSpPr>
            <p:spPr>
              <a:xfrm>
                <a:off x="6402240" y="5577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4" name=""/>
              <p:cNvSpPr/>
              <p:nvPr/>
            </p:nvSpPr>
            <p:spPr>
              <a:xfrm>
                <a:off x="6758640" y="5704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5" name=""/>
              <p:cNvSpPr/>
              <p:nvPr/>
            </p:nvSpPr>
            <p:spPr>
              <a:xfrm>
                <a:off x="7115400" y="58320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6" name=""/>
              <p:cNvSpPr/>
              <p:nvPr/>
            </p:nvSpPr>
            <p:spPr>
              <a:xfrm>
                <a:off x="7471800" y="5704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7" name=""/>
              <p:cNvSpPr/>
              <p:nvPr/>
            </p:nvSpPr>
            <p:spPr>
              <a:xfrm>
                <a:off x="7828560" y="5577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8" name=""/>
              <p:cNvSpPr/>
              <p:nvPr/>
            </p:nvSpPr>
            <p:spPr>
              <a:xfrm>
                <a:off x="8184960" y="5577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89" name=""/>
              <p:cNvSpPr/>
              <p:nvPr/>
            </p:nvSpPr>
            <p:spPr>
              <a:xfrm>
                <a:off x="8541720" y="5577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0" name=""/>
              <p:cNvSpPr/>
              <p:nvPr/>
            </p:nvSpPr>
            <p:spPr>
              <a:xfrm>
                <a:off x="9254880" y="5704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1" name=""/>
              <p:cNvSpPr/>
              <p:nvPr/>
            </p:nvSpPr>
            <p:spPr>
              <a:xfrm>
                <a:off x="9611280" y="5704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2" name=""/>
              <p:cNvSpPr/>
              <p:nvPr/>
            </p:nvSpPr>
            <p:spPr>
              <a:xfrm>
                <a:off x="9968040" y="57049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3" name=""/>
              <p:cNvSpPr/>
              <p:nvPr/>
            </p:nvSpPr>
            <p:spPr>
              <a:xfrm>
                <a:off x="10680840" y="55778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4" name=""/>
              <p:cNvSpPr/>
              <p:nvPr/>
            </p:nvSpPr>
            <p:spPr>
              <a:xfrm>
                <a:off x="11037600" y="5387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sp>
            <p:nvSpPr>
              <p:cNvPr id="1295" name=""/>
              <p:cNvSpPr/>
              <p:nvPr/>
            </p:nvSpPr>
            <p:spPr>
              <a:xfrm>
                <a:off x="11394000" y="53874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cfcfcf"/>
              </a:solidFill>
              <a:ln w="12600">
                <a:solidFill>
                  <a:srgbClr val="cfcfcf"/>
                </a:solidFill>
                <a:miter/>
              </a:ln>
            </p:spPr>
            <p:txBody>
              <a:bodyPr lIns="96120" rIns="96120" tIns="12600" bIns="12600" anchor="t">
                <a:noAutofit/>
              </a:bodyPr>
              <a:p>
                <a:endParaRPr b="0" lang="en-US" sz="1800" strike="noStrike" u="none">
                  <a:solidFill>
                    <a:srgbClr val="000000"/>
                  </a:solidFill>
                  <a:uFillTx/>
                  <a:latin typeface="Arial"/>
                </a:endParaRPr>
              </a:p>
            </p:txBody>
          </p:sp>
        </p:grpSp>
      </p:grpSp>
      <p:grpSp>
        <p:nvGrpSpPr>
          <p:cNvPr id="1296" name=""/>
          <p:cNvGrpSpPr/>
          <p:nvPr/>
        </p:nvGrpSpPr>
        <p:grpSpPr>
          <a:xfrm>
            <a:off x="6223680" y="4204800"/>
            <a:ext cx="5527440" cy="758880"/>
            <a:chOff x="6223680" y="4204800"/>
            <a:chExt cx="5527440" cy="758880"/>
          </a:xfrm>
        </p:grpSpPr>
        <p:grpSp>
          <p:nvGrpSpPr>
            <p:cNvPr id="1297" name=""/>
            <p:cNvGrpSpPr/>
            <p:nvPr/>
          </p:nvGrpSpPr>
          <p:grpSpPr>
            <a:xfrm>
              <a:off x="6223680" y="4204800"/>
              <a:ext cx="5527440" cy="758880"/>
              <a:chOff x="6223680" y="4204800"/>
              <a:chExt cx="5527440" cy="758880"/>
            </a:xfrm>
          </p:grpSpPr>
          <p:sp>
            <p:nvSpPr>
              <p:cNvPr id="1298" name=""/>
              <p:cNvSpPr/>
              <p:nvPr/>
            </p:nvSpPr>
            <p:spPr>
              <a:xfrm>
                <a:off x="6223680" y="4773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299" name=""/>
              <p:cNvSpPr/>
              <p:nvPr/>
            </p:nvSpPr>
            <p:spPr>
              <a:xfrm>
                <a:off x="6580440" y="4773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0" name=""/>
              <p:cNvSpPr/>
              <p:nvPr/>
            </p:nvSpPr>
            <p:spPr>
              <a:xfrm>
                <a:off x="6936840" y="4331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1" name=""/>
              <p:cNvSpPr/>
              <p:nvPr/>
            </p:nvSpPr>
            <p:spPr>
              <a:xfrm>
                <a:off x="7293600" y="4331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2" name=""/>
              <p:cNvSpPr/>
              <p:nvPr/>
            </p:nvSpPr>
            <p:spPr>
              <a:xfrm>
                <a:off x="7650000" y="4204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3" name=""/>
              <p:cNvSpPr/>
              <p:nvPr/>
            </p:nvSpPr>
            <p:spPr>
              <a:xfrm>
                <a:off x="8006760" y="4204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4" name=""/>
              <p:cNvSpPr/>
              <p:nvPr/>
            </p:nvSpPr>
            <p:spPr>
              <a:xfrm>
                <a:off x="8363160" y="4331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5" name=""/>
              <p:cNvSpPr/>
              <p:nvPr/>
            </p:nvSpPr>
            <p:spPr>
              <a:xfrm>
                <a:off x="9076320" y="44575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6" name=""/>
              <p:cNvSpPr/>
              <p:nvPr/>
            </p:nvSpPr>
            <p:spPr>
              <a:xfrm>
                <a:off x="9433080" y="445752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7" name=""/>
              <p:cNvSpPr/>
              <p:nvPr/>
            </p:nvSpPr>
            <p:spPr>
              <a:xfrm>
                <a:off x="978948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8" name=""/>
              <p:cNvSpPr/>
              <p:nvPr/>
            </p:nvSpPr>
            <p:spPr>
              <a:xfrm>
                <a:off x="1014624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09" name=""/>
              <p:cNvSpPr/>
              <p:nvPr/>
            </p:nvSpPr>
            <p:spPr>
              <a:xfrm>
                <a:off x="10502640" y="46472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0" name=""/>
              <p:cNvSpPr/>
              <p:nvPr/>
            </p:nvSpPr>
            <p:spPr>
              <a:xfrm>
                <a:off x="10859400" y="46472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1" name=""/>
              <p:cNvSpPr/>
              <p:nvPr/>
            </p:nvSpPr>
            <p:spPr>
              <a:xfrm>
                <a:off x="11215800" y="47736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2" name=""/>
              <p:cNvSpPr/>
              <p:nvPr/>
            </p:nvSpPr>
            <p:spPr>
              <a:xfrm>
                <a:off x="11572560" y="48999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nvGrpSpPr>
            <p:cNvPr id="1313" name=""/>
            <p:cNvGrpSpPr/>
            <p:nvPr/>
          </p:nvGrpSpPr>
          <p:grpSpPr>
            <a:xfrm>
              <a:off x="6402240" y="4204800"/>
              <a:ext cx="5170680" cy="506160"/>
              <a:chOff x="6402240" y="4204800"/>
              <a:chExt cx="5170680" cy="506160"/>
            </a:xfrm>
          </p:grpSpPr>
          <p:sp>
            <p:nvSpPr>
              <p:cNvPr id="1314" name=""/>
              <p:cNvSpPr/>
              <p:nvPr/>
            </p:nvSpPr>
            <p:spPr>
              <a:xfrm>
                <a:off x="6402240" y="4394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5" name=""/>
              <p:cNvSpPr/>
              <p:nvPr/>
            </p:nvSpPr>
            <p:spPr>
              <a:xfrm>
                <a:off x="675864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6" name=""/>
              <p:cNvSpPr/>
              <p:nvPr/>
            </p:nvSpPr>
            <p:spPr>
              <a:xfrm>
                <a:off x="7115400" y="464724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7" name=""/>
              <p:cNvSpPr/>
              <p:nvPr/>
            </p:nvSpPr>
            <p:spPr>
              <a:xfrm>
                <a:off x="747180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8" name=""/>
              <p:cNvSpPr/>
              <p:nvPr/>
            </p:nvSpPr>
            <p:spPr>
              <a:xfrm>
                <a:off x="7828560" y="4394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19" name=""/>
              <p:cNvSpPr/>
              <p:nvPr/>
            </p:nvSpPr>
            <p:spPr>
              <a:xfrm>
                <a:off x="8184960" y="4394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0" name=""/>
              <p:cNvSpPr/>
              <p:nvPr/>
            </p:nvSpPr>
            <p:spPr>
              <a:xfrm>
                <a:off x="8541720" y="4394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1" name=""/>
              <p:cNvSpPr/>
              <p:nvPr/>
            </p:nvSpPr>
            <p:spPr>
              <a:xfrm>
                <a:off x="925488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2" name=""/>
              <p:cNvSpPr/>
              <p:nvPr/>
            </p:nvSpPr>
            <p:spPr>
              <a:xfrm>
                <a:off x="961128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3" name=""/>
              <p:cNvSpPr/>
              <p:nvPr/>
            </p:nvSpPr>
            <p:spPr>
              <a:xfrm>
                <a:off x="9968040" y="452088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4" name=""/>
              <p:cNvSpPr/>
              <p:nvPr/>
            </p:nvSpPr>
            <p:spPr>
              <a:xfrm>
                <a:off x="10681200" y="439416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5" name=""/>
              <p:cNvSpPr/>
              <p:nvPr/>
            </p:nvSpPr>
            <p:spPr>
              <a:xfrm>
                <a:off x="11037600" y="4204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sp>
            <p:nvSpPr>
              <p:cNvPr id="1326" name=""/>
              <p:cNvSpPr/>
              <p:nvPr/>
            </p:nvSpPr>
            <p:spPr>
              <a:xfrm>
                <a:off x="11394360" y="4204800"/>
                <a:ext cx="178560" cy="63720"/>
              </a:xfrm>
              <a:custGeom>
                <a:avLst/>
                <a:gdLst/>
                <a:ahLst/>
                <a:rect l="0" t="0" r="r" b="b"/>
                <a:pathLst>
                  <a:path w="496" h="177">
                    <a:moveTo>
                      <a:pt x="0" y="177"/>
                    </a:moveTo>
                    <a:lnTo>
                      <a:pt x="496" y="177"/>
                    </a:lnTo>
                    <a:lnTo>
                      <a:pt x="496" y="0"/>
                    </a:lnTo>
                    <a:lnTo>
                      <a:pt x="0" y="0"/>
                    </a:lnTo>
                    <a:lnTo>
                      <a:pt x="0" y="177"/>
                    </a:lnTo>
                    <a:close/>
                  </a:path>
                </a:pathLst>
              </a:custGeom>
              <a:solidFill>
                <a:srgbClr val="000000"/>
              </a:solidFill>
              <a:ln w="12600">
                <a:solidFill>
                  <a:srgbClr val="000000"/>
                </a:solidFill>
                <a:miter/>
              </a:ln>
            </p:spPr>
            <p:txBody>
              <a:bodyPr lIns="96120" rIns="96120" tIns="12600" bIns="12600" anchor="t">
                <a:noAutofit/>
              </a:bodyPr>
              <a:p>
                <a:endParaRPr b="0" lang="en-US" sz="1800" strike="noStrike" u="none">
                  <a:solidFill>
                    <a:srgbClr val="ffffff"/>
                  </a:solidFill>
                  <a:uFillTx/>
                  <a:latin typeface="Arial"/>
                </a:endParaRPr>
              </a:p>
            </p:txBody>
          </p:sp>
        </p:grpSp>
      </p:gr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7" name=""/>
          <p:cNvSpPr txBox="1"/>
          <p:nvPr/>
        </p:nvSpPr>
        <p:spPr>
          <a:xfrm>
            <a:off x="952560" y="44460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Sequential Integration: Summary</a:t>
            </a:r>
            <a:endParaRPr b="0" lang="en-US" sz="8000" strike="noStrike" u="none">
              <a:solidFill>
                <a:srgbClr val="000000"/>
              </a:solidFill>
              <a:uFillTx/>
              <a:latin typeface="Arial"/>
            </a:endParaRPr>
          </a:p>
        </p:txBody>
      </p:sp>
      <p:sp>
        <p:nvSpPr>
          <p:cNvPr id="1328" name=""/>
          <p:cNvSpPr txBox="1"/>
          <p:nvPr/>
        </p:nvSpPr>
        <p:spPr>
          <a:xfrm>
            <a:off x="952560" y="2603520"/>
            <a:ext cx="11099880" cy="6286680"/>
          </a:xfrm>
          <a:prstGeom prst="rect">
            <a:avLst/>
          </a:prstGeom>
          <a:noFill/>
          <a:ln w="0">
            <a:noFill/>
          </a:ln>
        </p:spPr>
        <p:txBody>
          <a:bodyPr lIns="90000" rIns="90000" tIns="45000" bIns="45000" anchor="ctr">
            <a:normAutofit fontScale="92500" lnSpcReduction="19999"/>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depends on proximity of</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time (onset)</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pitch</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Temporal Coherence and Fission (interval &amp; repetition time)</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depends on the similarity in</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loudness</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timbre</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9" name=""/>
          <p:cNvSpPr txBox="1"/>
          <p:nvPr/>
        </p:nvSpPr>
        <p:spPr>
          <a:xfrm>
            <a:off x="952560" y="4041360"/>
            <a:ext cx="11099880" cy="2158920"/>
          </a:xfrm>
          <a:prstGeom prst="rect">
            <a:avLst/>
          </a:prstGeom>
          <a:noFill/>
          <a:ln w="0">
            <a:noFill/>
          </a:ln>
        </p:spPr>
        <p:txBody>
          <a:bodyPr lIns="90000" rIns="90000" tIns="45000" bIns="45000" anchor="ctr">
            <a:normAutofit/>
          </a:bodyPr>
          <a:p>
            <a:pPr algn="ctr"/>
            <a:r>
              <a:rPr b="1" lang="en-US" sz="5900" strike="noStrike" u="none">
                <a:solidFill>
                  <a:srgbClr val="000000"/>
                </a:solidFill>
                <a:uFillTx/>
                <a:latin typeface="Helvetica-Light"/>
                <a:ea typeface="Helvetica-Light"/>
              </a:rPr>
              <a:t>Spectral</a:t>
            </a:r>
            <a:r>
              <a:rPr b="0" lang="en-US" sz="5900" strike="noStrike" u="none">
                <a:solidFill>
                  <a:srgbClr val="000000"/>
                </a:solidFill>
                <a:uFillTx/>
                <a:latin typeface="Helvetica-Light"/>
                <a:ea typeface="Helvetica-Light"/>
              </a:rPr>
              <a:t> Integration</a:t>
            </a:r>
            <a:endParaRPr b="0" lang="en-US" sz="5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Spectral Integration</a:t>
            </a:r>
            <a:endParaRPr b="0" lang="en-US" sz="8000" strike="noStrike" u="none">
              <a:solidFill>
                <a:srgbClr val="000000"/>
              </a:solidFill>
              <a:uFillTx/>
              <a:latin typeface="Arial"/>
            </a:endParaRPr>
          </a:p>
        </p:txBody>
      </p:sp>
      <p:sp>
        <p:nvSpPr>
          <p:cNvPr id="1331"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what kind of principles govern the integration of simultaneous auditory components into perceptual units?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2"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Spectral Relations</a:t>
            </a:r>
            <a:endParaRPr b="0" lang="en-US" sz="8000" strike="noStrike" u="none">
              <a:solidFill>
                <a:srgbClr val="000000"/>
              </a:solidFill>
              <a:uFillTx/>
              <a:latin typeface="Arial"/>
            </a:endParaRPr>
          </a:p>
        </p:txBody>
      </p:sp>
      <p:sp>
        <p:nvSpPr>
          <p:cNvPr id="1333" name=""/>
          <p:cNvSpPr txBox="1"/>
          <p:nvPr/>
        </p:nvSpPr>
        <p:spPr>
          <a:xfrm>
            <a:off x="5613840" y="2610000"/>
            <a:ext cx="6008400" cy="6286680"/>
          </a:xfrm>
          <a:prstGeom prst="rect">
            <a:avLst/>
          </a:prstGeom>
          <a:noFill/>
          <a:ln w="0">
            <a:noFill/>
          </a:ln>
        </p:spPr>
        <p:txBody>
          <a:bodyPr lIns="90000" rIns="90000" tIns="45000" bIns="45000" anchor="ctr">
            <a:normAutofit/>
          </a:bodyPr>
          <a:p>
            <a:pPr marL="495000" indent="-495000">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grouping by harmonicity</a:t>
            </a:r>
            <a:endParaRPr b="0" lang="en-US" sz="38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frequency components sharing the same fundamental are probable to come from the same source and are grouped together</a:t>
            </a:r>
            <a:endParaRPr b="0" lang="en-US" sz="3400" strike="noStrike" u="none">
              <a:solidFill>
                <a:srgbClr val="000000"/>
              </a:solidFill>
              <a:uFillTx/>
              <a:latin typeface="Arial"/>
            </a:endParaRPr>
          </a:p>
        </p:txBody>
      </p:sp>
      <p:grpSp>
        <p:nvGrpSpPr>
          <p:cNvPr id="1334" name=""/>
          <p:cNvGrpSpPr/>
          <p:nvPr/>
        </p:nvGrpSpPr>
        <p:grpSpPr>
          <a:xfrm>
            <a:off x="541800" y="4009680"/>
            <a:ext cx="3359880" cy="1655280"/>
            <a:chOff x="541800" y="4009680"/>
            <a:chExt cx="3359880" cy="1655280"/>
          </a:xfrm>
        </p:grpSpPr>
        <p:sp>
          <p:nvSpPr>
            <p:cNvPr id="1335" name=""/>
            <p:cNvSpPr/>
            <p:nvPr/>
          </p:nvSpPr>
          <p:spPr>
            <a:xfrm>
              <a:off x="54180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36" name=""/>
            <p:cNvSpPr/>
            <p:nvPr/>
          </p:nvSpPr>
          <p:spPr>
            <a:xfrm>
              <a:off x="97524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37" name=""/>
            <p:cNvSpPr/>
            <p:nvPr/>
          </p:nvSpPr>
          <p:spPr>
            <a:xfrm>
              <a:off x="975240" y="53103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38" name=""/>
            <p:cNvSpPr/>
            <p:nvPr/>
          </p:nvSpPr>
          <p:spPr>
            <a:xfrm>
              <a:off x="975240" y="55270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39" name=""/>
            <p:cNvSpPr/>
            <p:nvPr/>
          </p:nvSpPr>
          <p:spPr>
            <a:xfrm>
              <a:off x="975240" y="48769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40" name=""/>
            <p:cNvSpPr/>
            <p:nvPr/>
          </p:nvSpPr>
          <p:spPr>
            <a:xfrm>
              <a:off x="975240" y="46602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41" name=""/>
            <p:cNvSpPr/>
            <p:nvPr/>
          </p:nvSpPr>
          <p:spPr>
            <a:xfrm>
              <a:off x="975240" y="44434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42" name=""/>
            <p:cNvSpPr/>
            <p:nvPr/>
          </p:nvSpPr>
          <p:spPr>
            <a:xfrm>
              <a:off x="975240" y="42264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43" name=""/>
            <p:cNvSpPr/>
            <p:nvPr/>
          </p:nvSpPr>
          <p:spPr>
            <a:xfrm>
              <a:off x="975240" y="40096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44" name=""/>
            <p:cNvSpPr/>
            <p:nvPr/>
          </p:nvSpPr>
          <p:spPr>
            <a:xfrm>
              <a:off x="140868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45" name=""/>
            <p:cNvSpPr/>
            <p:nvPr/>
          </p:nvSpPr>
          <p:spPr>
            <a:xfrm>
              <a:off x="184248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46" name=""/>
            <p:cNvSpPr/>
            <p:nvPr/>
          </p:nvSpPr>
          <p:spPr>
            <a:xfrm>
              <a:off x="227592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47" name=""/>
            <p:cNvSpPr/>
            <p:nvPr/>
          </p:nvSpPr>
          <p:spPr>
            <a:xfrm>
              <a:off x="270936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48" name=""/>
            <p:cNvSpPr/>
            <p:nvPr/>
          </p:nvSpPr>
          <p:spPr>
            <a:xfrm>
              <a:off x="314280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49" name=""/>
            <p:cNvSpPr/>
            <p:nvPr/>
          </p:nvSpPr>
          <p:spPr>
            <a:xfrm>
              <a:off x="3576240" y="5093640"/>
              <a:ext cx="325440" cy="2520"/>
            </a:xfrm>
            <a:prstGeom prst="line">
              <a:avLst/>
            </a:prstGeom>
            <a:ln w="25560">
              <a:solidFill>
                <a:srgbClr val="000000"/>
              </a:solidFill>
              <a:roun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50" name=""/>
            <p:cNvSpPr/>
            <p:nvPr/>
          </p:nvSpPr>
          <p:spPr>
            <a:xfrm>
              <a:off x="1408680" y="53330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1" name=""/>
            <p:cNvSpPr/>
            <p:nvPr/>
          </p:nvSpPr>
          <p:spPr>
            <a:xfrm>
              <a:off x="1408680" y="55497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2" name=""/>
            <p:cNvSpPr/>
            <p:nvPr/>
          </p:nvSpPr>
          <p:spPr>
            <a:xfrm>
              <a:off x="1408680" y="48992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3" name=""/>
            <p:cNvSpPr/>
            <p:nvPr/>
          </p:nvSpPr>
          <p:spPr>
            <a:xfrm>
              <a:off x="1408680" y="46825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4" name=""/>
            <p:cNvSpPr/>
            <p:nvPr/>
          </p:nvSpPr>
          <p:spPr>
            <a:xfrm>
              <a:off x="1408680" y="44658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5" name=""/>
            <p:cNvSpPr/>
            <p:nvPr/>
          </p:nvSpPr>
          <p:spPr>
            <a:xfrm>
              <a:off x="1408680" y="42490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6" name=""/>
            <p:cNvSpPr/>
            <p:nvPr/>
          </p:nvSpPr>
          <p:spPr>
            <a:xfrm>
              <a:off x="1408680" y="40323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7" name=""/>
            <p:cNvSpPr/>
            <p:nvPr/>
          </p:nvSpPr>
          <p:spPr>
            <a:xfrm>
              <a:off x="1842480" y="53553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8" name=""/>
            <p:cNvSpPr/>
            <p:nvPr/>
          </p:nvSpPr>
          <p:spPr>
            <a:xfrm>
              <a:off x="1842480" y="55720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59" name=""/>
            <p:cNvSpPr/>
            <p:nvPr/>
          </p:nvSpPr>
          <p:spPr>
            <a:xfrm>
              <a:off x="1842480" y="49219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0" name=""/>
            <p:cNvSpPr/>
            <p:nvPr/>
          </p:nvSpPr>
          <p:spPr>
            <a:xfrm>
              <a:off x="1842480" y="47052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1" name=""/>
            <p:cNvSpPr/>
            <p:nvPr/>
          </p:nvSpPr>
          <p:spPr>
            <a:xfrm>
              <a:off x="1842480" y="44884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2" name=""/>
            <p:cNvSpPr/>
            <p:nvPr/>
          </p:nvSpPr>
          <p:spPr>
            <a:xfrm>
              <a:off x="1842480" y="42717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3" name=""/>
            <p:cNvSpPr/>
            <p:nvPr/>
          </p:nvSpPr>
          <p:spPr>
            <a:xfrm>
              <a:off x="1842480" y="40550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4" name=""/>
            <p:cNvSpPr/>
            <p:nvPr/>
          </p:nvSpPr>
          <p:spPr>
            <a:xfrm>
              <a:off x="2275920" y="53780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5" name=""/>
            <p:cNvSpPr/>
            <p:nvPr/>
          </p:nvSpPr>
          <p:spPr>
            <a:xfrm>
              <a:off x="2275920" y="55947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6" name=""/>
            <p:cNvSpPr/>
            <p:nvPr/>
          </p:nvSpPr>
          <p:spPr>
            <a:xfrm>
              <a:off x="2275920" y="49446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7" name=""/>
            <p:cNvSpPr/>
            <p:nvPr/>
          </p:nvSpPr>
          <p:spPr>
            <a:xfrm>
              <a:off x="2275920" y="47278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8" name=""/>
            <p:cNvSpPr/>
            <p:nvPr/>
          </p:nvSpPr>
          <p:spPr>
            <a:xfrm>
              <a:off x="2275920" y="45111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69" name=""/>
            <p:cNvSpPr/>
            <p:nvPr/>
          </p:nvSpPr>
          <p:spPr>
            <a:xfrm>
              <a:off x="2275920" y="42944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0" name=""/>
            <p:cNvSpPr/>
            <p:nvPr/>
          </p:nvSpPr>
          <p:spPr>
            <a:xfrm>
              <a:off x="2275920" y="40777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1" name=""/>
            <p:cNvSpPr/>
            <p:nvPr/>
          </p:nvSpPr>
          <p:spPr>
            <a:xfrm>
              <a:off x="2709360" y="54007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2" name=""/>
            <p:cNvSpPr/>
            <p:nvPr/>
          </p:nvSpPr>
          <p:spPr>
            <a:xfrm>
              <a:off x="2709360" y="56174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3" name=""/>
            <p:cNvSpPr/>
            <p:nvPr/>
          </p:nvSpPr>
          <p:spPr>
            <a:xfrm>
              <a:off x="2709360" y="49672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4" name=""/>
            <p:cNvSpPr/>
            <p:nvPr/>
          </p:nvSpPr>
          <p:spPr>
            <a:xfrm>
              <a:off x="2709360" y="47505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5" name=""/>
            <p:cNvSpPr/>
            <p:nvPr/>
          </p:nvSpPr>
          <p:spPr>
            <a:xfrm>
              <a:off x="2709360" y="45334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6" name=""/>
            <p:cNvSpPr/>
            <p:nvPr/>
          </p:nvSpPr>
          <p:spPr>
            <a:xfrm>
              <a:off x="2709360" y="43167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7" name=""/>
            <p:cNvSpPr/>
            <p:nvPr/>
          </p:nvSpPr>
          <p:spPr>
            <a:xfrm>
              <a:off x="2709360" y="41000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8" name=""/>
            <p:cNvSpPr/>
            <p:nvPr/>
          </p:nvSpPr>
          <p:spPr>
            <a:xfrm>
              <a:off x="3142800" y="54230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79" name=""/>
            <p:cNvSpPr/>
            <p:nvPr/>
          </p:nvSpPr>
          <p:spPr>
            <a:xfrm>
              <a:off x="3142800" y="56397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0" name=""/>
            <p:cNvSpPr/>
            <p:nvPr/>
          </p:nvSpPr>
          <p:spPr>
            <a:xfrm>
              <a:off x="3142800" y="49896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1" name=""/>
            <p:cNvSpPr/>
            <p:nvPr/>
          </p:nvSpPr>
          <p:spPr>
            <a:xfrm>
              <a:off x="3142800" y="47728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2" name=""/>
            <p:cNvSpPr/>
            <p:nvPr/>
          </p:nvSpPr>
          <p:spPr>
            <a:xfrm>
              <a:off x="3142800" y="45561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3" name=""/>
            <p:cNvSpPr/>
            <p:nvPr/>
          </p:nvSpPr>
          <p:spPr>
            <a:xfrm>
              <a:off x="3142800" y="43394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4" name=""/>
            <p:cNvSpPr/>
            <p:nvPr/>
          </p:nvSpPr>
          <p:spPr>
            <a:xfrm>
              <a:off x="3142800" y="41227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5" name=""/>
            <p:cNvSpPr/>
            <p:nvPr/>
          </p:nvSpPr>
          <p:spPr>
            <a:xfrm>
              <a:off x="3576240" y="54457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6" name=""/>
            <p:cNvSpPr/>
            <p:nvPr/>
          </p:nvSpPr>
          <p:spPr>
            <a:xfrm>
              <a:off x="3576240" y="56624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7" name=""/>
            <p:cNvSpPr/>
            <p:nvPr/>
          </p:nvSpPr>
          <p:spPr>
            <a:xfrm>
              <a:off x="3576240" y="501228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8" name=""/>
            <p:cNvSpPr/>
            <p:nvPr/>
          </p:nvSpPr>
          <p:spPr>
            <a:xfrm>
              <a:off x="3576240" y="479556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89" name=""/>
            <p:cNvSpPr/>
            <p:nvPr/>
          </p:nvSpPr>
          <p:spPr>
            <a:xfrm>
              <a:off x="3576240" y="457884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90" name=""/>
            <p:cNvSpPr/>
            <p:nvPr/>
          </p:nvSpPr>
          <p:spPr>
            <a:xfrm>
              <a:off x="3576240" y="436212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391" name=""/>
            <p:cNvSpPr/>
            <p:nvPr/>
          </p:nvSpPr>
          <p:spPr>
            <a:xfrm>
              <a:off x="3576240" y="4145400"/>
              <a:ext cx="3254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grpSp>
      <p:sp>
        <p:nvSpPr>
          <p:cNvPr id="1392" name=""/>
          <p:cNvSpPr/>
          <p:nvPr/>
        </p:nvSpPr>
        <p:spPr>
          <a:xfrm>
            <a:off x="866880" y="3467880"/>
            <a:ext cx="2818080" cy="2520"/>
          </a:xfrm>
          <a:prstGeom prst="line">
            <a:avLst/>
          </a:prstGeom>
          <a:ln w="25560">
            <a:solidFill>
              <a:srgbClr val="929292"/>
            </a:solidFill>
            <a:round/>
            <a:tailEnd len="med" type="triangle" w="me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
        <p:nvSpPr>
          <p:cNvPr id="1393" name=""/>
          <p:cNvSpPr/>
          <p:nvPr/>
        </p:nvSpPr>
        <p:spPr>
          <a:xfrm flipH="1">
            <a:off x="866880" y="6154560"/>
            <a:ext cx="2818080" cy="2520"/>
          </a:xfrm>
          <a:prstGeom prst="line">
            <a:avLst/>
          </a:prstGeom>
          <a:ln w="25560">
            <a:solidFill>
              <a:srgbClr val="929292"/>
            </a:solidFill>
            <a:round/>
            <a:tailEnd len="med" type="triangle" w="med"/>
          </a:ln>
        </p:spPr>
        <p:style>
          <a:lnRef idx="0"/>
          <a:fillRef idx="0"/>
          <a:effectRef idx="0"/>
          <a:fontRef idx="minor"/>
        </p:style>
        <p:txBody>
          <a:bodyPr lIns="102600" rIns="102600" tIns="-55080" bIns="-5508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4"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Common Fate</a:t>
            </a:r>
            <a:endParaRPr b="0" lang="en-US" sz="8000" strike="noStrike" u="none">
              <a:solidFill>
                <a:srgbClr val="000000"/>
              </a:solidFill>
              <a:uFillTx/>
              <a:latin typeface="Arial"/>
            </a:endParaRPr>
          </a:p>
        </p:txBody>
      </p:sp>
      <p:sp>
        <p:nvSpPr>
          <p:cNvPr id="1395"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partials that are in a common harmonic series are more likely to be treated as the spectrum of a single sound. </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when different partials in the spectrum undergo the same change at the same time, they are bound together into a common perceptual unit and segregated from partials whose time-varying behavior is different. </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this principle applies both to changes in intensity and changes in frequency</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6"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Common Fate</a:t>
            </a:r>
            <a:endParaRPr b="0" lang="en-US" sz="8000" strike="noStrike" u="none">
              <a:solidFill>
                <a:srgbClr val="000000"/>
              </a:solidFill>
              <a:uFillTx/>
              <a:latin typeface="Arial"/>
            </a:endParaRPr>
          </a:p>
        </p:txBody>
      </p:sp>
      <p:sp>
        <p:nvSpPr>
          <p:cNvPr id="1397" name=""/>
          <p:cNvSpPr txBox="1"/>
          <p:nvPr/>
        </p:nvSpPr>
        <p:spPr>
          <a:xfrm>
            <a:off x="952560" y="196020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grouping by onset (and offset)</a:t>
            </a:r>
            <a:endParaRPr b="0" lang="en-US" sz="36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frequency components having proximal onset times are probable to come from the same source and are grouped together</a:t>
            </a:r>
            <a:endParaRPr b="0" lang="en-US" sz="3600" strike="noStrike" u="none">
              <a:solidFill>
                <a:srgbClr val="000000"/>
              </a:solidFill>
              <a:uFillTx/>
              <a:latin typeface="Arial"/>
            </a:endParaRPr>
          </a:p>
        </p:txBody>
      </p:sp>
      <p:pic>
        <p:nvPicPr>
          <p:cNvPr id="1398" name="" descr=""/>
          <p:cNvPicPr/>
          <p:nvPr/>
        </p:nvPicPr>
        <p:blipFill>
          <a:blip r:embed="rId1"/>
          <a:stretch/>
        </p:blipFill>
        <p:spPr>
          <a:xfrm>
            <a:off x="11162520" y="650160"/>
            <a:ext cx="1257480" cy="1625760"/>
          </a:xfrm>
          <a:prstGeom prst="rect">
            <a:avLst/>
          </a:prstGeom>
          <a:ln w="0">
            <a:noFill/>
          </a:ln>
        </p:spPr>
      </p:pic>
      <p:pic>
        <p:nvPicPr>
          <p:cNvPr id="1399" name="" descr=""/>
          <p:cNvPicPr/>
          <p:nvPr/>
        </p:nvPicPr>
        <p:blipFill>
          <a:blip r:embed="rId2"/>
          <a:stretch/>
        </p:blipFill>
        <p:spPr>
          <a:xfrm>
            <a:off x="11595960" y="7044120"/>
            <a:ext cx="578160" cy="578160"/>
          </a:xfrm>
          <a:prstGeom prst="rect">
            <a:avLst/>
          </a:prstGeom>
          <a:ln w="0">
            <a:noFill/>
          </a:ln>
        </p:spPr>
      </p:pic>
      <p:grpSp>
        <p:nvGrpSpPr>
          <p:cNvPr id="1400" name=""/>
          <p:cNvGrpSpPr/>
          <p:nvPr/>
        </p:nvGrpSpPr>
        <p:grpSpPr>
          <a:xfrm>
            <a:off x="8236440" y="6674760"/>
            <a:ext cx="9144000" cy="3116880"/>
            <a:chOff x="8236440" y="6674760"/>
            <a:chExt cx="9144000" cy="3116880"/>
          </a:xfrm>
        </p:grpSpPr>
        <p:sp>
          <p:nvSpPr>
            <p:cNvPr id="1401" name=""/>
            <p:cNvSpPr/>
            <p:nvPr/>
          </p:nvSpPr>
          <p:spPr>
            <a:xfrm>
              <a:off x="8994960" y="6674760"/>
              <a:ext cx="2601360" cy="650520"/>
            </a:xfrm>
            <a:custGeom>
              <a:avLst/>
              <a:gdLst/>
              <a:ahLst/>
              <a:rect l="0" t="0" r="r" b="b"/>
              <a:pathLst>
                <a:path w="7226" h="1807">
                  <a:moveTo>
                    <a:pt x="0" y="1807"/>
                  </a:moveTo>
                  <a:lnTo>
                    <a:pt x="1204" y="0"/>
                  </a:lnTo>
                  <a:lnTo>
                    <a:pt x="7226" y="1807"/>
                  </a:lnTo>
                  <a:lnTo>
                    <a:pt x="0" y="1807"/>
                  </a:ln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402" name=""/>
            <p:cNvSpPr/>
            <p:nvPr/>
          </p:nvSpPr>
          <p:spPr>
            <a:xfrm>
              <a:off x="8994960" y="7433640"/>
              <a:ext cx="2601360" cy="650520"/>
            </a:xfrm>
            <a:custGeom>
              <a:avLst/>
              <a:gdLst/>
              <a:ahLst/>
              <a:rect l="0" t="0" r="r" b="b"/>
              <a:pathLst>
                <a:path w="7226" h="1807">
                  <a:moveTo>
                    <a:pt x="0" y="1807"/>
                  </a:moveTo>
                  <a:lnTo>
                    <a:pt x="1204" y="0"/>
                  </a:lnTo>
                  <a:lnTo>
                    <a:pt x="7226" y="1807"/>
                  </a:lnTo>
                  <a:lnTo>
                    <a:pt x="0" y="1807"/>
                  </a:lnTo>
                  <a:close/>
                </a:path>
              </a:pathLst>
            </a:custGeom>
            <a:noFill/>
            <a:ln cap="rnd" w="12600">
              <a:solidFill>
                <a:srgbClr val="000000"/>
              </a:solidFill>
              <a:custDash>
                <a:ds d="199000" sp="101000"/>
                <a:ds d="199000" sp="101000"/>
              </a:custDash>
              <a:round/>
            </a:ln>
          </p:spPr>
          <p:txBody>
            <a:bodyPr lIns="96120" rIns="96120" tIns="51120" bIns="51120" anchor="t">
              <a:noAutofit/>
            </a:bodyPr>
            <a:p>
              <a:endParaRPr b="0" lang="en-US" sz="1800" strike="noStrike" u="none">
                <a:solidFill>
                  <a:srgbClr val="000000"/>
                </a:solidFill>
                <a:uFillTx/>
                <a:latin typeface="Arial"/>
              </a:endParaRPr>
            </a:p>
          </p:txBody>
        </p:sp>
        <p:sp>
          <p:nvSpPr>
            <p:cNvPr id="1403" name=""/>
            <p:cNvSpPr/>
            <p:nvPr/>
          </p:nvSpPr>
          <p:spPr>
            <a:xfrm>
              <a:off x="9320040" y="7505640"/>
              <a:ext cx="2276280" cy="578520"/>
            </a:xfrm>
            <a:custGeom>
              <a:avLst/>
              <a:gdLst/>
              <a:ahLst/>
              <a:rect l="0" t="0" r="r" b="b"/>
              <a:pathLst>
                <a:path w="6323" h="1607">
                  <a:moveTo>
                    <a:pt x="0" y="1607"/>
                  </a:moveTo>
                  <a:lnTo>
                    <a:pt x="903" y="0"/>
                  </a:lnTo>
                  <a:lnTo>
                    <a:pt x="6323" y="1607"/>
                  </a:lnTo>
                  <a:lnTo>
                    <a:pt x="0" y="1607"/>
                  </a:ln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404" name=""/>
            <p:cNvSpPr/>
            <p:nvPr/>
          </p:nvSpPr>
          <p:spPr>
            <a:xfrm>
              <a:off x="8994960" y="8192160"/>
              <a:ext cx="2601360" cy="650520"/>
            </a:xfrm>
            <a:custGeom>
              <a:avLst/>
              <a:gdLst/>
              <a:ahLst/>
              <a:rect l="0" t="0" r="r" b="b"/>
              <a:pathLst>
                <a:path w="7226" h="1807">
                  <a:moveTo>
                    <a:pt x="0" y="1807"/>
                  </a:moveTo>
                  <a:lnTo>
                    <a:pt x="1204" y="0"/>
                  </a:lnTo>
                  <a:lnTo>
                    <a:pt x="7226" y="1807"/>
                  </a:lnTo>
                  <a:lnTo>
                    <a:pt x="0" y="1807"/>
                  </a:lnTo>
                  <a:close/>
                </a:path>
              </a:pathLst>
            </a:custGeom>
            <a:noFill/>
            <a:ln cap="rnd" w="12600">
              <a:solidFill>
                <a:srgbClr val="000000"/>
              </a:solidFill>
              <a:custDash>
                <a:ds d="199000" sp="101000"/>
                <a:ds d="199000" sp="101000"/>
              </a:custDash>
              <a:round/>
            </a:ln>
          </p:spPr>
          <p:txBody>
            <a:bodyPr lIns="96120" rIns="96120" tIns="51120" bIns="51120" anchor="t">
              <a:noAutofit/>
            </a:bodyPr>
            <a:p>
              <a:endParaRPr b="0" lang="en-US" sz="1800" strike="noStrike" u="none">
                <a:solidFill>
                  <a:srgbClr val="000000"/>
                </a:solidFill>
                <a:uFillTx/>
                <a:latin typeface="Arial"/>
              </a:endParaRPr>
            </a:p>
          </p:txBody>
        </p:sp>
        <p:sp>
          <p:nvSpPr>
            <p:cNvPr id="1405" name=""/>
            <p:cNvSpPr/>
            <p:nvPr/>
          </p:nvSpPr>
          <p:spPr>
            <a:xfrm>
              <a:off x="9564120" y="8350200"/>
              <a:ext cx="2032200" cy="492480"/>
            </a:xfrm>
            <a:custGeom>
              <a:avLst/>
              <a:gdLst/>
              <a:ahLst/>
              <a:rect l="0" t="0" r="r" b="b"/>
              <a:pathLst>
                <a:path w="5645" h="1368">
                  <a:moveTo>
                    <a:pt x="0" y="1368"/>
                  </a:moveTo>
                  <a:lnTo>
                    <a:pt x="806" y="0"/>
                  </a:lnTo>
                  <a:lnTo>
                    <a:pt x="5645" y="1368"/>
                  </a:lnTo>
                  <a:lnTo>
                    <a:pt x="0" y="1368"/>
                  </a:ln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406" name=""/>
            <p:cNvSpPr/>
            <p:nvPr/>
          </p:nvSpPr>
          <p:spPr>
            <a:xfrm>
              <a:off x="8994960" y="8950680"/>
              <a:ext cx="2601360" cy="650520"/>
            </a:xfrm>
            <a:custGeom>
              <a:avLst/>
              <a:gdLst/>
              <a:ahLst/>
              <a:rect l="0" t="0" r="r" b="b"/>
              <a:pathLst>
                <a:path w="7226" h="1807">
                  <a:moveTo>
                    <a:pt x="0" y="1807"/>
                  </a:moveTo>
                  <a:lnTo>
                    <a:pt x="1204" y="0"/>
                  </a:lnTo>
                  <a:lnTo>
                    <a:pt x="7226" y="1807"/>
                  </a:lnTo>
                  <a:lnTo>
                    <a:pt x="0" y="1807"/>
                  </a:lnTo>
                  <a:close/>
                </a:path>
              </a:pathLst>
            </a:custGeom>
            <a:noFill/>
            <a:ln cap="rnd" w="12600">
              <a:solidFill>
                <a:srgbClr val="000000"/>
              </a:solidFill>
              <a:custDash>
                <a:ds d="199000" sp="101000"/>
                <a:ds d="199000" sp="101000"/>
              </a:custDash>
              <a:round/>
            </a:ln>
          </p:spPr>
          <p:txBody>
            <a:bodyPr lIns="96120" rIns="96120" tIns="51120" bIns="51120" anchor="t">
              <a:noAutofit/>
            </a:bodyPr>
            <a:p>
              <a:endParaRPr b="0" lang="en-US" sz="1800" strike="noStrike" u="none">
                <a:solidFill>
                  <a:srgbClr val="000000"/>
                </a:solidFill>
                <a:uFillTx/>
                <a:latin typeface="Arial"/>
              </a:endParaRPr>
            </a:p>
          </p:txBody>
        </p:sp>
        <p:sp>
          <p:nvSpPr>
            <p:cNvPr id="1407" name=""/>
            <p:cNvSpPr/>
            <p:nvPr/>
          </p:nvSpPr>
          <p:spPr>
            <a:xfrm>
              <a:off x="9857520" y="9176400"/>
              <a:ext cx="1738800" cy="424800"/>
            </a:xfrm>
            <a:custGeom>
              <a:avLst/>
              <a:gdLst/>
              <a:ahLst/>
              <a:rect l="0" t="0" r="r" b="b"/>
              <a:pathLst>
                <a:path w="4830" h="1180">
                  <a:moveTo>
                    <a:pt x="0" y="1180"/>
                  </a:moveTo>
                  <a:lnTo>
                    <a:pt x="689" y="0"/>
                  </a:lnTo>
                  <a:lnTo>
                    <a:pt x="4830" y="1180"/>
                  </a:lnTo>
                  <a:lnTo>
                    <a:pt x="0" y="1180"/>
                  </a:lnTo>
                  <a:close/>
                </a:path>
              </a:pathLst>
            </a:custGeom>
            <a:solidFill>
              <a:srgbClr val="c6e6e8"/>
            </a:solidFill>
            <a:ln w="12600">
              <a:solidFill>
                <a:srgbClr val="000000"/>
              </a:solidFill>
              <a:round/>
            </a:ln>
          </p:spPr>
          <p:txBody>
            <a:bodyPr lIns="96120" rIns="96120" tIns="51120" bIns="51120" anchor="t">
              <a:noAutofit/>
            </a:bodyPr>
            <a:p>
              <a:endParaRPr b="0" lang="en-US" sz="1800" strike="noStrike" u="none">
                <a:solidFill>
                  <a:srgbClr val="000000"/>
                </a:solidFill>
                <a:uFillTx/>
                <a:latin typeface="Arial"/>
              </a:endParaRPr>
            </a:p>
          </p:txBody>
        </p:sp>
        <p:sp>
          <p:nvSpPr>
            <p:cNvPr id="1408" name=""/>
            <p:cNvSpPr txBox="1"/>
            <p:nvPr/>
          </p:nvSpPr>
          <p:spPr>
            <a:xfrm>
              <a:off x="8236440" y="9219600"/>
              <a:ext cx="9144000" cy="572040"/>
            </a:xfrm>
            <a:prstGeom prst="rect">
              <a:avLst/>
            </a:prstGeom>
            <a:noFill/>
            <a:ln w="0">
              <a:noFill/>
            </a:ln>
          </p:spPr>
          <p:txBody>
            <a:bodyPr lIns="90000" rIns="90000" tIns="45000" bIns="45000" anchor="t">
              <a:noAutofit/>
            </a:bodyPr>
            <a:p>
              <a:r>
                <a:rPr b="0" lang="en-US" sz="3400" strike="noStrike" u="none">
                  <a:solidFill>
                    <a:srgbClr val="000000"/>
                  </a:solidFill>
                  <a:uFillTx/>
                  <a:latin typeface="ArialMT"/>
                  <a:ea typeface="ArialMT"/>
                </a:rPr>
                <a:t>amplitude</a:t>
              </a:r>
              <a:endParaRPr b="0" lang="en-US" sz="3400" strike="noStrike" u="none">
                <a:solidFill>
                  <a:srgbClr val="000000"/>
                </a:solidFill>
                <a:uFillTx/>
                <a:latin typeface="Arial"/>
              </a:endParaRPr>
            </a:p>
          </p:txBody>
        </p:sp>
      </p:grpSp>
      <p:pic>
        <p:nvPicPr>
          <p:cNvPr id="1409" name="" descr=""/>
          <p:cNvPicPr/>
          <p:nvPr/>
        </p:nvPicPr>
        <p:blipFill>
          <a:blip r:embed="rId3"/>
          <a:stretch/>
        </p:blipFill>
        <p:spPr>
          <a:xfrm>
            <a:off x="1377720" y="6972120"/>
            <a:ext cx="5688720" cy="23317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Common Fate: FM</a:t>
            </a:r>
            <a:endParaRPr b="0" lang="en-US" sz="8000" strike="noStrike" u="none">
              <a:solidFill>
                <a:srgbClr val="000000"/>
              </a:solidFill>
              <a:uFillTx/>
              <a:latin typeface="Arial"/>
            </a:endParaRPr>
          </a:p>
        </p:txBody>
      </p:sp>
      <p:sp>
        <p:nvSpPr>
          <p:cNvPr id="1411" name=""/>
          <p:cNvSpPr txBox="1"/>
          <p:nvPr/>
        </p:nvSpPr>
        <p:spPr>
          <a:xfrm>
            <a:off x="5870880" y="2197080"/>
            <a:ext cx="618156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spectral components sharing the same FM pattern are probably associated to the same source and are grouped together</a:t>
            </a:r>
            <a:endParaRPr b="0" lang="en-US" sz="3600" strike="noStrike" u="none">
              <a:solidFill>
                <a:srgbClr val="000000"/>
              </a:solidFill>
              <a:uFillTx/>
              <a:latin typeface="Arial"/>
            </a:endParaRPr>
          </a:p>
        </p:txBody>
      </p:sp>
      <p:grpSp>
        <p:nvGrpSpPr>
          <p:cNvPr id="1412" name=""/>
          <p:cNvGrpSpPr/>
          <p:nvPr/>
        </p:nvGrpSpPr>
        <p:grpSpPr>
          <a:xfrm>
            <a:off x="1307160" y="4603320"/>
            <a:ext cx="3919680" cy="1842480"/>
            <a:chOff x="1307160" y="4603320"/>
            <a:chExt cx="3919680" cy="1842480"/>
          </a:xfrm>
        </p:grpSpPr>
        <p:sp>
          <p:nvSpPr>
            <p:cNvPr id="1413" name=""/>
            <p:cNvSpPr/>
            <p:nvPr/>
          </p:nvSpPr>
          <p:spPr>
            <a:xfrm flipH="1">
              <a:off x="1307160" y="467064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4" name=""/>
            <p:cNvSpPr/>
            <p:nvPr/>
          </p:nvSpPr>
          <p:spPr>
            <a:xfrm flipH="1">
              <a:off x="1314360" y="509760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5" name=""/>
            <p:cNvSpPr/>
            <p:nvPr/>
          </p:nvSpPr>
          <p:spPr>
            <a:xfrm flipH="1">
              <a:off x="1321560" y="552456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6" name=""/>
            <p:cNvSpPr/>
            <p:nvPr/>
          </p:nvSpPr>
          <p:spPr>
            <a:xfrm flipH="1">
              <a:off x="1328760" y="593964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7" name=""/>
            <p:cNvSpPr/>
            <p:nvPr/>
          </p:nvSpPr>
          <p:spPr>
            <a:xfrm flipH="1">
              <a:off x="1335960" y="636660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8" name=""/>
            <p:cNvSpPr/>
            <p:nvPr/>
          </p:nvSpPr>
          <p:spPr>
            <a:xfrm flipH="1">
              <a:off x="3935880" y="467064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19" name=""/>
            <p:cNvSpPr/>
            <p:nvPr/>
          </p:nvSpPr>
          <p:spPr>
            <a:xfrm flipH="1">
              <a:off x="3942720" y="509760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0" name=""/>
            <p:cNvSpPr/>
            <p:nvPr/>
          </p:nvSpPr>
          <p:spPr>
            <a:xfrm flipH="1">
              <a:off x="3950280" y="552456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1" name=""/>
            <p:cNvSpPr/>
            <p:nvPr/>
          </p:nvSpPr>
          <p:spPr>
            <a:xfrm flipH="1">
              <a:off x="3957120" y="593964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2" name=""/>
            <p:cNvSpPr/>
            <p:nvPr/>
          </p:nvSpPr>
          <p:spPr>
            <a:xfrm flipH="1">
              <a:off x="3964320" y="6366600"/>
              <a:ext cx="126252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pic>
          <p:nvPicPr>
            <p:cNvPr id="1423" name="" descr=""/>
            <p:cNvPicPr/>
            <p:nvPr/>
          </p:nvPicPr>
          <p:blipFill>
            <a:blip r:embed="rId1"/>
            <a:stretch/>
          </p:blipFill>
          <p:spPr>
            <a:xfrm>
              <a:off x="2569680" y="4603320"/>
              <a:ext cx="1418040" cy="1842480"/>
            </a:xfrm>
            <a:prstGeom prst="rect">
              <a:avLst/>
            </a:prstGeom>
            <a:ln w="0">
              <a:noFill/>
            </a:ln>
          </p:spPr>
        </p:pic>
        <p:sp>
          <p:nvSpPr>
            <p:cNvPr id="1424" name=""/>
            <p:cNvSpPr/>
            <p:nvPr/>
          </p:nvSpPr>
          <p:spPr>
            <a:xfrm>
              <a:off x="1314360" y="4891320"/>
              <a:ext cx="38678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5" name=""/>
            <p:cNvSpPr/>
            <p:nvPr/>
          </p:nvSpPr>
          <p:spPr>
            <a:xfrm>
              <a:off x="1314360" y="5306040"/>
              <a:ext cx="38678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6" name=""/>
            <p:cNvSpPr/>
            <p:nvPr/>
          </p:nvSpPr>
          <p:spPr>
            <a:xfrm>
              <a:off x="1314360" y="5721120"/>
              <a:ext cx="38678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27" name=""/>
            <p:cNvSpPr/>
            <p:nvPr/>
          </p:nvSpPr>
          <p:spPr>
            <a:xfrm>
              <a:off x="1314360" y="6136200"/>
              <a:ext cx="386784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Research Questions</a:t>
            </a:r>
            <a:endParaRPr b="0" lang="en-US" sz="8000" strike="noStrike" u="none">
              <a:solidFill>
                <a:srgbClr val="000000"/>
              </a:solidFill>
              <a:uFillTx/>
              <a:latin typeface="Arial"/>
            </a:endParaRPr>
          </a:p>
        </p:txBody>
      </p:sp>
      <p:sp>
        <p:nvSpPr>
          <p:cNvPr id="78" name=""/>
          <p:cNvSpPr txBox="1"/>
          <p:nvPr/>
        </p:nvSpPr>
        <p:spPr>
          <a:xfrm>
            <a:off x="952560" y="2603520"/>
            <a:ext cx="11099880" cy="6286680"/>
          </a:xfrm>
          <a:prstGeom prst="rect">
            <a:avLst/>
          </a:prstGeom>
          <a:noFill/>
          <a:ln w="0">
            <a:noFill/>
          </a:ln>
        </p:spPr>
        <p:txBody>
          <a:bodyPr lIns="90000" rIns="90000" tIns="45000" bIns="45000" anchor="t">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Which terms are used to describe polyphonic timbre?</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Are these terms used consistently?</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Can they be predicted from acoustical features?</a:t>
            </a:r>
            <a:endParaRPr b="0" lang="en-US" sz="3600" strike="noStrike" u="none">
              <a:solidFill>
                <a:srgbClr val="000000"/>
              </a:solidFill>
              <a:uFillTx/>
              <a:latin typeface="Arial"/>
            </a:endParaRPr>
          </a:p>
        </p:txBody>
      </p:sp>
      <p:sp>
        <p:nvSpPr>
          <p:cNvPr id="79" name=""/>
          <p:cNvSpPr txBox="1"/>
          <p:nvPr/>
        </p:nvSpPr>
        <p:spPr>
          <a:xfrm>
            <a:off x="1153800" y="8433360"/>
            <a:ext cx="10697040" cy="906480"/>
          </a:xfrm>
          <a:prstGeom prst="rect">
            <a:avLst/>
          </a:prstGeom>
          <a:gradFill rotWithShape="0">
            <a:gsLst>
              <a:gs pos="0">
                <a:srgbClr val="fbfbfb"/>
              </a:gs>
              <a:gs pos="100000">
                <a:srgbClr val="bebebe"/>
              </a:gs>
            </a:gsLst>
            <a:lin ang="5400000"/>
          </a:gradFill>
          <a:ln w="25560">
            <a:solidFill>
              <a:srgbClr val="000000"/>
            </a:solidFill>
            <a:miter/>
          </a:ln>
          <a:effectLst>
            <a:outerShdw dist="25560" dir="5400000" blurRad="0" rotWithShape="0">
              <a:srgbClr val="000000">
                <a:alpha val="50000"/>
              </a:srgbClr>
            </a:outerShdw>
          </a:effectLst>
        </p:spPr>
        <p:txBody>
          <a:bodyPr lIns="102600" rIns="102600" tIns="57600" bIns="57600" anchor="t">
            <a:noAutofit/>
          </a:bodyPr>
          <a:p>
            <a:pPr algn="ctr"/>
            <a:r>
              <a:rPr b="0" lang="en-US" sz="2400" strike="noStrike" u="none">
                <a:solidFill>
                  <a:srgbClr val="000000"/>
                </a:solidFill>
                <a:uFillTx/>
                <a:latin typeface="Helvetica-Light"/>
                <a:ea typeface="Helvetica-Light"/>
              </a:rPr>
              <a:t>Alluri, V. and Toiviainen, P. (2010). Exploring </a:t>
            </a:r>
            <a:r>
              <a:rPr b="1" lang="en-US" sz="2400" strike="noStrike" u="none">
                <a:solidFill>
                  <a:srgbClr val="000000"/>
                </a:solidFill>
                <a:uFillTx/>
                <a:latin typeface="Helvetica-Light"/>
                <a:ea typeface="Helvetica-Light"/>
              </a:rPr>
              <a:t>perceptual</a:t>
            </a:r>
            <a:r>
              <a:rPr b="0" lang="en-US" sz="2400" strike="noStrike" u="none">
                <a:solidFill>
                  <a:srgbClr val="000000"/>
                </a:solidFill>
                <a:uFillTx/>
                <a:latin typeface="Helvetica-Light"/>
                <a:ea typeface="Helvetica-Light"/>
              </a:rPr>
              <a:t> and </a:t>
            </a:r>
            <a:r>
              <a:rPr b="1" lang="en-US" sz="2400" strike="noStrike" u="none">
                <a:solidFill>
                  <a:srgbClr val="000000"/>
                </a:solidFill>
                <a:uFillTx/>
                <a:latin typeface="Helvetica-Light"/>
                <a:ea typeface="Helvetica-Light"/>
              </a:rPr>
              <a:t>acoustic</a:t>
            </a:r>
            <a:r>
              <a:rPr b="0" lang="en-US" sz="2400" strike="noStrike" u="none">
                <a:solidFill>
                  <a:srgbClr val="000000"/>
                </a:solidFill>
                <a:uFillTx/>
                <a:latin typeface="Helvetica-Light"/>
                <a:ea typeface="Helvetica-Light"/>
              </a:rPr>
              <a:t> </a:t>
            </a:r>
            <a:endParaRPr b="0" lang="en-US" sz="2400" strike="noStrike" u="none">
              <a:solidFill>
                <a:srgbClr val="000000"/>
              </a:solidFill>
              <a:uFillTx/>
              <a:latin typeface="Arial"/>
            </a:endParaRPr>
          </a:p>
          <a:p>
            <a:pPr algn="ctr"/>
            <a:r>
              <a:rPr b="0" lang="en-US" sz="2400" strike="noStrike" u="none">
                <a:solidFill>
                  <a:srgbClr val="000000"/>
                </a:solidFill>
                <a:uFillTx/>
                <a:latin typeface="Helvetica-Light"/>
                <a:ea typeface="Helvetica-Light"/>
              </a:rPr>
              <a:t>correlates of polyphonic timbre. </a:t>
            </a:r>
            <a:r>
              <a:rPr b="0" i="1" lang="en-US" sz="2400" strike="noStrike" u="none">
                <a:solidFill>
                  <a:srgbClr val="000000"/>
                </a:solidFill>
                <a:uFillTx/>
                <a:latin typeface="Helvetica-Light"/>
                <a:ea typeface="Helvetica-Light"/>
              </a:rPr>
              <a:t>Music Perception</a:t>
            </a:r>
            <a:r>
              <a:rPr b="0" lang="en-US" sz="2400" strike="noStrike" u="none">
                <a:solidFill>
                  <a:srgbClr val="000000"/>
                </a:solidFill>
                <a:uFillTx/>
                <a:latin typeface="Helvetica-Light"/>
                <a:ea typeface="Helvetica-Light"/>
              </a:rPr>
              <a:t>, 27(3):223–241</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8" name=""/>
          <p:cNvSpPr txBox="1"/>
          <p:nvPr/>
        </p:nvSpPr>
        <p:spPr>
          <a:xfrm>
            <a:off x="952560" y="444600"/>
            <a:ext cx="11099880" cy="2158920"/>
          </a:xfrm>
          <a:prstGeom prst="rect">
            <a:avLst/>
          </a:prstGeom>
          <a:noFill/>
          <a:ln w="0">
            <a:noFill/>
          </a:ln>
        </p:spPr>
        <p:txBody>
          <a:bodyPr lIns="90000" rIns="90000" tIns="45000" bIns="45000" anchor="ctr">
            <a:normAutofit lnSpcReduction="9999"/>
          </a:bodyPr>
          <a:p>
            <a:pPr algn="ctr"/>
            <a:r>
              <a:rPr b="0" lang="en-US" sz="8000" strike="noStrike" u="none">
                <a:solidFill>
                  <a:srgbClr val="000000"/>
                </a:solidFill>
                <a:uFillTx/>
                <a:latin typeface="Helvetica-Light"/>
                <a:ea typeface="Helvetica-Light"/>
              </a:rPr>
              <a:t>Why does the singer use vibrato?</a:t>
            </a:r>
            <a:endParaRPr b="0" lang="en-US" sz="8000" strike="noStrike" u="none">
              <a:solidFill>
                <a:srgbClr val="000000"/>
              </a:solidFill>
              <a:uFillTx/>
              <a:latin typeface="Arial"/>
            </a:endParaRPr>
          </a:p>
        </p:txBody>
      </p:sp>
      <p:pic>
        <p:nvPicPr>
          <p:cNvPr id="1429" name="" descr=""/>
          <p:cNvPicPr/>
          <p:nvPr/>
        </p:nvPicPr>
        <p:blipFill>
          <a:blip r:embed="rId1"/>
          <a:stretch/>
        </p:blipFill>
        <p:spPr>
          <a:xfrm>
            <a:off x="1582560" y="3007440"/>
            <a:ext cx="10689840" cy="57438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5800" strike="noStrike" u="none">
                <a:solidFill>
                  <a:srgbClr val="000000"/>
                </a:solidFill>
                <a:uFillTx/>
                <a:latin typeface="Helvetica-Light"/>
                <a:ea typeface="Helvetica-Light"/>
              </a:rPr>
              <a:t>Why does the singer use vibrato?</a:t>
            </a:r>
            <a:endParaRPr b="0" lang="en-US" sz="5800" strike="noStrike" u="none">
              <a:solidFill>
                <a:srgbClr val="000000"/>
              </a:solidFill>
              <a:uFillTx/>
              <a:latin typeface="Arial"/>
            </a:endParaRPr>
          </a:p>
        </p:txBody>
      </p:sp>
      <p:sp>
        <p:nvSpPr>
          <p:cNvPr id="1431" name=""/>
          <p:cNvSpPr txBox="1"/>
          <p:nvPr/>
        </p:nvSpPr>
        <p:spPr>
          <a:xfrm>
            <a:off x="952560" y="2851200"/>
            <a:ext cx="10332360" cy="6414840"/>
          </a:xfrm>
          <a:prstGeom prst="rect">
            <a:avLst/>
          </a:prstGeom>
          <a:noFill/>
          <a:ln w="0">
            <a:noFill/>
          </a:ln>
        </p:spPr>
        <p:txBody>
          <a:bodyPr lIns="90000" rIns="90000" tIns="45000" bIns="45000" anchor="t">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auditory system looks for different sets of harmonic series and segregates them</a:t>
            </a:r>
            <a:endParaRPr b="0" lang="en-US" sz="3600" strike="noStrike" u="none">
              <a:solidFill>
                <a:srgbClr val="000000"/>
              </a:solidFill>
              <a:uFillTx/>
              <a:latin typeface="Arial"/>
            </a:endParaRPr>
          </a:p>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to maintain perceptual distinctness is to be producing pitches that are not the same as those produced at the same time by the accompaniment - and hence </a:t>
            </a:r>
            <a:r>
              <a:rPr b="1" lang="en-US" sz="3600" strike="noStrike" u="none">
                <a:solidFill>
                  <a:srgbClr val="000000"/>
                </a:solidFill>
                <a:uFillTx/>
                <a:latin typeface="Helvetica-Light"/>
                <a:ea typeface="Helvetica-Light"/>
              </a:rPr>
              <a:t>stand out</a:t>
            </a:r>
            <a:endParaRPr b="0" lang="en-US" sz="3600" strike="noStrike" u="none">
              <a:solidFill>
                <a:srgbClr val="000000"/>
              </a:solidFill>
              <a:uFillTx/>
              <a:latin typeface="Arial"/>
            </a:endParaRPr>
          </a:p>
        </p:txBody>
      </p:sp>
      <p:pic>
        <p:nvPicPr>
          <p:cNvPr id="1432" name="" descr=""/>
          <p:cNvPicPr/>
          <p:nvPr/>
        </p:nvPicPr>
        <p:blipFill>
          <a:blip r:embed="rId1"/>
          <a:stretch/>
        </p:blipFill>
        <p:spPr>
          <a:xfrm>
            <a:off x="8386920" y="7264800"/>
            <a:ext cx="4609800" cy="24768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3" name=""/>
          <p:cNvSpPr txBox="1"/>
          <p:nvPr/>
        </p:nvSpPr>
        <p:spPr>
          <a:xfrm>
            <a:off x="952560" y="4041360"/>
            <a:ext cx="11099880" cy="2158920"/>
          </a:xfrm>
          <a:prstGeom prst="rect">
            <a:avLst/>
          </a:prstGeom>
          <a:noFill/>
          <a:ln w="0">
            <a:noFill/>
          </a:ln>
        </p:spPr>
        <p:txBody>
          <a:bodyPr lIns="90000" rIns="90000" tIns="45000" bIns="45000" anchor="ctr">
            <a:normAutofit/>
          </a:bodyPr>
          <a:p>
            <a:pPr algn="ctr"/>
            <a:r>
              <a:rPr b="1" lang="en-US" sz="5900" strike="noStrike" u="none">
                <a:solidFill>
                  <a:srgbClr val="000000"/>
                </a:solidFill>
                <a:uFillTx/>
                <a:latin typeface="Helvetica-Light"/>
                <a:ea typeface="Helvetica-Light"/>
              </a:rPr>
              <a:t>Old-Plus-New Heuristic</a:t>
            </a:r>
            <a:endParaRPr b="0" lang="en-US" sz="5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4"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6700" strike="noStrike" u="none">
                <a:solidFill>
                  <a:srgbClr val="000000"/>
                </a:solidFill>
                <a:uFillTx/>
                <a:latin typeface="Helvetica-Light"/>
                <a:ea typeface="Helvetica-Light"/>
              </a:rPr>
              <a:t>Old-Plus-New Heuristic</a:t>
            </a:r>
            <a:endParaRPr b="0" lang="en-US" sz="6700" strike="noStrike" u="none">
              <a:solidFill>
                <a:srgbClr val="000000"/>
              </a:solidFill>
              <a:uFillTx/>
              <a:latin typeface="Arial"/>
            </a:endParaRPr>
          </a:p>
        </p:txBody>
      </p:sp>
      <p:sp>
        <p:nvSpPr>
          <p:cNvPr id="1435"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perceptual continuation of old sound at the presentation of a more complex sound</a:t>
            </a:r>
            <a:endParaRPr b="0" lang="en-US" sz="3600" strike="noStrike" u="none">
              <a:solidFill>
                <a:srgbClr val="000000"/>
              </a:solidFill>
              <a:uFillTx/>
              <a:latin typeface="Arial"/>
            </a:endParaRPr>
          </a:p>
        </p:txBody>
      </p:sp>
      <p:pic>
        <p:nvPicPr>
          <p:cNvPr id="1436" name="" descr=""/>
          <p:cNvPicPr/>
          <p:nvPr/>
        </p:nvPicPr>
        <p:blipFill>
          <a:blip r:embed="rId1"/>
          <a:stretch/>
        </p:blipFill>
        <p:spPr>
          <a:xfrm>
            <a:off x="8792640" y="6671520"/>
            <a:ext cx="3822840" cy="30330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7"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6700" strike="noStrike" u="none">
                <a:solidFill>
                  <a:srgbClr val="000000"/>
                </a:solidFill>
                <a:uFillTx/>
                <a:latin typeface="Helvetica-Light"/>
                <a:ea typeface="Helvetica-Light"/>
              </a:rPr>
              <a:t>Old-Plus-New Heuristic</a:t>
            </a:r>
            <a:endParaRPr b="0" lang="en-US" sz="6700" strike="noStrike" u="none">
              <a:solidFill>
                <a:srgbClr val="000000"/>
              </a:solidFill>
              <a:uFillTx/>
              <a:latin typeface="Arial"/>
            </a:endParaRPr>
          </a:p>
        </p:txBody>
      </p:sp>
      <p:sp>
        <p:nvSpPr>
          <p:cNvPr id="1438"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perceptual continuation of old sound at the presentation of a more complex sound</a:t>
            </a:r>
            <a:endParaRPr b="0" lang="en-US" sz="3600" strike="noStrike" u="none">
              <a:solidFill>
                <a:srgbClr val="000000"/>
              </a:solidFill>
              <a:uFillTx/>
              <a:latin typeface="Arial"/>
            </a:endParaRPr>
          </a:p>
        </p:txBody>
      </p:sp>
      <p:pic>
        <p:nvPicPr>
          <p:cNvPr id="1439" name="" descr=""/>
          <p:cNvPicPr/>
          <p:nvPr/>
        </p:nvPicPr>
        <p:blipFill>
          <a:blip r:embed="rId1"/>
          <a:stretch/>
        </p:blipFill>
        <p:spPr>
          <a:xfrm>
            <a:off x="3878640" y="4140360"/>
            <a:ext cx="5247360" cy="2462760"/>
          </a:xfrm>
          <a:prstGeom prst="rect">
            <a:avLst/>
          </a:prstGeom>
          <a:ln w="0">
            <a:noFill/>
          </a:ln>
        </p:spPr>
      </p:pic>
      <p:sp>
        <p:nvSpPr>
          <p:cNvPr id="1440" name=""/>
          <p:cNvSpPr txBox="1"/>
          <p:nvPr/>
        </p:nvSpPr>
        <p:spPr>
          <a:xfrm>
            <a:off x="3909240" y="3936960"/>
            <a:ext cx="834120" cy="457200"/>
          </a:xfrm>
          <a:prstGeom prst="rect">
            <a:avLst/>
          </a:prstGeom>
          <a:no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441" name=""/>
          <p:cNvSpPr txBox="1"/>
          <p:nvPr/>
        </p:nvSpPr>
        <p:spPr>
          <a:xfrm>
            <a:off x="4543200" y="7831800"/>
            <a:ext cx="3918240" cy="1114200"/>
          </a:xfrm>
          <a:prstGeom prst="rect">
            <a:avLst/>
          </a:prstGeom>
          <a:noFill/>
          <a:ln w="0">
            <a:noFill/>
          </a:ln>
        </p:spPr>
        <p:txBody>
          <a:bodyPr lIns="90000" rIns="90000" tIns="45000" bIns="45000" anchor="t">
            <a:noAutofit/>
          </a:bodyPr>
          <a:p>
            <a:pPr algn="ctr"/>
            <a:r>
              <a:rPr b="0" lang="en-US" sz="3600" strike="noStrike" u="none">
                <a:solidFill>
                  <a:srgbClr val="000000"/>
                </a:solidFill>
                <a:uFillTx/>
                <a:latin typeface="Helvetica-Light"/>
                <a:ea typeface="Helvetica-Light"/>
              </a:rPr>
              <a:t>“</a:t>
            </a:r>
            <a:r>
              <a:rPr b="0" lang="en-US" sz="3600" strike="noStrike" u="none">
                <a:solidFill>
                  <a:srgbClr val="000000"/>
                </a:solidFill>
                <a:uFillTx/>
                <a:latin typeface="Helvetica-Light"/>
                <a:ea typeface="Helvetica-Light"/>
              </a:rPr>
              <a:t>picket-fence effect”</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2" name=""/>
          <p:cNvSpPr txBox="1"/>
          <p:nvPr/>
        </p:nvSpPr>
        <p:spPr>
          <a:xfrm>
            <a:off x="189360" y="444600"/>
            <a:ext cx="11099880" cy="2158920"/>
          </a:xfrm>
          <a:prstGeom prst="rect">
            <a:avLst/>
          </a:prstGeom>
          <a:noFill/>
          <a:ln w="0">
            <a:noFill/>
          </a:ln>
        </p:spPr>
        <p:txBody>
          <a:bodyPr lIns="90000" rIns="90000" tIns="45000" bIns="45000" anchor="ctr">
            <a:normAutofit/>
          </a:bodyPr>
          <a:p>
            <a:pPr algn="ctr"/>
            <a:r>
              <a:rPr b="0" lang="en-US" sz="5600" strike="noStrike" u="none">
                <a:solidFill>
                  <a:srgbClr val="000000"/>
                </a:solidFill>
                <a:uFillTx/>
                <a:latin typeface="Helvetica-Light"/>
                <a:ea typeface="Helvetica-Light"/>
              </a:rPr>
              <a:t>Apparent continuity through perceptual completion</a:t>
            </a:r>
            <a:endParaRPr b="0" lang="en-US" sz="5600" strike="noStrike" u="none">
              <a:solidFill>
                <a:srgbClr val="000000"/>
              </a:solidFill>
              <a:uFillTx/>
              <a:latin typeface="Arial"/>
            </a:endParaRPr>
          </a:p>
        </p:txBody>
      </p:sp>
      <p:sp>
        <p:nvSpPr>
          <p:cNvPr id="1443" name=""/>
          <p:cNvSpPr txBox="1"/>
          <p:nvPr/>
        </p:nvSpPr>
        <p:spPr>
          <a:xfrm>
            <a:off x="952560" y="2603520"/>
            <a:ext cx="11099880" cy="6286680"/>
          </a:xfrm>
          <a:prstGeom prst="rect">
            <a:avLst/>
          </a:prstGeom>
          <a:noFill/>
          <a:ln w="0">
            <a:noFill/>
          </a:ln>
        </p:spPr>
        <p:txBody>
          <a:bodyPr lIns="90000" rIns="90000" tIns="45000" bIns="45000" anchor="ctr">
            <a:normAutofit/>
          </a:bodyPr>
          <a:p>
            <a:pPr marL="4694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if a spectrum suddenly becomes more complex or more intense, it is interpreted as the old sound continuing joined by a new one</a:t>
            </a:r>
            <a:endParaRPr b="0" lang="en-US" sz="3600" strike="noStrike" u="none">
              <a:solidFill>
                <a:srgbClr val="000000"/>
              </a:solidFill>
              <a:uFillTx/>
              <a:latin typeface="Arial"/>
            </a:endParaRPr>
          </a:p>
        </p:txBody>
      </p:sp>
      <p:pic>
        <p:nvPicPr>
          <p:cNvPr id="1444" name="" descr=""/>
          <p:cNvPicPr/>
          <p:nvPr/>
        </p:nvPicPr>
        <p:blipFill>
          <a:blip r:embed="rId1"/>
          <a:stretch/>
        </p:blipFill>
        <p:spPr>
          <a:xfrm>
            <a:off x="11054160" y="433440"/>
            <a:ext cx="1950840" cy="1871640"/>
          </a:xfrm>
          <a:prstGeom prst="rect">
            <a:avLst/>
          </a:prstGeom>
          <a:ln w="0">
            <a:noFill/>
          </a:ln>
        </p:spPr>
      </p:pic>
      <p:grpSp>
        <p:nvGrpSpPr>
          <p:cNvPr id="1445" name=""/>
          <p:cNvGrpSpPr/>
          <p:nvPr/>
        </p:nvGrpSpPr>
        <p:grpSpPr>
          <a:xfrm>
            <a:off x="1191960" y="2817720"/>
            <a:ext cx="5310720" cy="867240"/>
            <a:chOff x="1191960" y="2817720"/>
            <a:chExt cx="5310720" cy="867240"/>
          </a:xfrm>
        </p:grpSpPr>
        <p:sp>
          <p:nvSpPr>
            <p:cNvPr id="1446" name=""/>
            <p:cNvSpPr/>
            <p:nvPr/>
          </p:nvSpPr>
          <p:spPr>
            <a:xfrm>
              <a:off x="119196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47" name=""/>
            <p:cNvSpPr/>
            <p:nvPr/>
          </p:nvSpPr>
          <p:spPr>
            <a:xfrm>
              <a:off x="172296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48" name=""/>
            <p:cNvSpPr/>
            <p:nvPr/>
          </p:nvSpPr>
          <p:spPr>
            <a:xfrm>
              <a:off x="2254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49" name=""/>
            <p:cNvSpPr/>
            <p:nvPr/>
          </p:nvSpPr>
          <p:spPr>
            <a:xfrm>
              <a:off x="2785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0" name=""/>
            <p:cNvSpPr/>
            <p:nvPr/>
          </p:nvSpPr>
          <p:spPr>
            <a:xfrm>
              <a:off x="3316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1" name=""/>
            <p:cNvSpPr/>
            <p:nvPr/>
          </p:nvSpPr>
          <p:spPr>
            <a:xfrm>
              <a:off x="3758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e4e4e4"/>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452" name=""/>
            <p:cNvSpPr/>
            <p:nvPr/>
          </p:nvSpPr>
          <p:spPr>
            <a:xfrm>
              <a:off x="3847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3" name=""/>
            <p:cNvSpPr/>
            <p:nvPr/>
          </p:nvSpPr>
          <p:spPr>
            <a:xfrm>
              <a:off x="4289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c4c4c4"/>
            </a:solidFill>
            <a:ln w="0">
              <a:noFill/>
            </a:ln>
          </p:spPr>
          <p:txBody>
            <a:bodyPr lIns="90000" rIns="90000" tIns="45000" bIns="45000" anchor="t">
              <a:noAutofit/>
            </a:bodyPr>
            <a:p>
              <a:endParaRPr b="0" lang="en-US" sz="1800" strike="noStrike" u="none">
                <a:solidFill>
                  <a:srgbClr val="000000"/>
                </a:solidFill>
                <a:uFillTx/>
                <a:latin typeface="Arial"/>
              </a:endParaRPr>
            </a:p>
          </p:txBody>
        </p:sp>
        <p:sp>
          <p:nvSpPr>
            <p:cNvPr id="1454" name=""/>
            <p:cNvSpPr/>
            <p:nvPr/>
          </p:nvSpPr>
          <p:spPr>
            <a:xfrm>
              <a:off x="4378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5" name=""/>
            <p:cNvSpPr/>
            <p:nvPr/>
          </p:nvSpPr>
          <p:spPr>
            <a:xfrm>
              <a:off x="4820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929292"/>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456" name=""/>
            <p:cNvSpPr/>
            <p:nvPr/>
          </p:nvSpPr>
          <p:spPr>
            <a:xfrm>
              <a:off x="4909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7" name=""/>
            <p:cNvSpPr/>
            <p:nvPr/>
          </p:nvSpPr>
          <p:spPr>
            <a:xfrm>
              <a:off x="5351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458" name=""/>
            <p:cNvSpPr/>
            <p:nvPr/>
          </p:nvSpPr>
          <p:spPr>
            <a:xfrm>
              <a:off x="5440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59" name=""/>
            <p:cNvSpPr/>
            <p:nvPr/>
          </p:nvSpPr>
          <p:spPr>
            <a:xfrm>
              <a:off x="5882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460" name=""/>
            <p:cNvSpPr/>
            <p:nvPr/>
          </p:nvSpPr>
          <p:spPr>
            <a:xfrm>
              <a:off x="5971320" y="3211920"/>
              <a:ext cx="442800" cy="2520"/>
            </a:xfrm>
            <a:prstGeom prst="line">
              <a:avLst/>
            </a:prstGeom>
            <a:ln w="12600">
              <a:solidFill>
                <a:srgbClr val="000000"/>
              </a:solidFill>
              <a:round/>
            </a:ln>
          </p:spPr>
          <p:style>
            <a:lnRef idx="0"/>
            <a:fillRef idx="0"/>
            <a:effectRef idx="0"/>
            <a:fontRef idx="minor"/>
          </p:style>
          <p:txBody>
            <a:bodyPr lIns="96120" rIns="96120" tIns="-48600" bIns="-48600" anchor="t">
              <a:noAutofit/>
            </a:bodyPr>
            <a:p>
              <a:endParaRPr b="0" lang="en-US" sz="1800" strike="noStrike" u="none">
                <a:solidFill>
                  <a:srgbClr val="000000"/>
                </a:solidFill>
                <a:uFillTx/>
                <a:latin typeface="Arial"/>
              </a:endParaRPr>
            </a:p>
          </p:txBody>
        </p:sp>
        <p:sp>
          <p:nvSpPr>
            <p:cNvPr id="1461" name=""/>
            <p:cNvSpPr/>
            <p:nvPr/>
          </p:nvSpPr>
          <p:spPr>
            <a:xfrm>
              <a:off x="6413760" y="2817720"/>
              <a:ext cx="88920" cy="867240"/>
            </a:xfrm>
            <a:custGeom>
              <a:avLst/>
              <a:gdLst/>
              <a:ahLst/>
              <a:rect l="0" t="0" r="r" b="b"/>
              <a:pathLst>
                <a:path w="247" h="2409">
                  <a:moveTo>
                    <a:pt x="0" y="0"/>
                  </a:moveTo>
                  <a:lnTo>
                    <a:pt x="247" y="0"/>
                  </a:lnTo>
                  <a:lnTo>
                    <a:pt x="247" y="2409"/>
                  </a:lnTo>
                  <a:lnTo>
                    <a:pt x="0" y="2409"/>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grpSp>
      <p:grpSp>
        <p:nvGrpSpPr>
          <p:cNvPr id="1462" name=""/>
          <p:cNvGrpSpPr/>
          <p:nvPr/>
        </p:nvGrpSpPr>
        <p:grpSpPr>
          <a:xfrm>
            <a:off x="1191960" y="3865320"/>
            <a:ext cx="5385240" cy="564480"/>
            <a:chOff x="1191960" y="3865320"/>
            <a:chExt cx="5385240" cy="564480"/>
          </a:xfrm>
        </p:grpSpPr>
        <p:grpSp>
          <p:nvGrpSpPr>
            <p:cNvPr id="1463" name=""/>
            <p:cNvGrpSpPr/>
            <p:nvPr/>
          </p:nvGrpSpPr>
          <p:grpSpPr>
            <a:xfrm>
              <a:off x="1191960" y="3973680"/>
              <a:ext cx="2459160" cy="433800"/>
              <a:chOff x="1191960" y="3973680"/>
              <a:chExt cx="2459160" cy="433800"/>
            </a:xfrm>
          </p:grpSpPr>
          <p:sp>
            <p:nvSpPr>
              <p:cNvPr id="1464" name=""/>
              <p:cNvSpPr/>
              <p:nvPr/>
            </p:nvSpPr>
            <p:spPr>
              <a:xfrm flipV="1">
                <a:off x="1191960" y="42368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65" name=""/>
              <p:cNvSpPr/>
              <p:nvPr/>
            </p:nvSpPr>
            <p:spPr>
              <a:xfrm flipV="1">
                <a:off x="1399680" y="39898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66" name=""/>
              <p:cNvSpPr/>
              <p:nvPr/>
            </p:nvSpPr>
            <p:spPr>
              <a:xfrm flipH="1" flipV="1">
                <a:off x="1515600" y="39992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67" name=""/>
              <p:cNvSpPr/>
              <p:nvPr/>
            </p:nvSpPr>
            <p:spPr>
              <a:xfrm flipH="1" flipV="1">
                <a:off x="1692000" y="42336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68" name=""/>
              <p:cNvSpPr/>
              <p:nvPr/>
            </p:nvSpPr>
            <p:spPr>
              <a:xfrm flipV="1">
                <a:off x="1827360" y="42530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69" name=""/>
              <p:cNvSpPr/>
              <p:nvPr/>
            </p:nvSpPr>
            <p:spPr>
              <a:xfrm flipV="1">
                <a:off x="2035080" y="40057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0" name=""/>
              <p:cNvSpPr/>
              <p:nvPr/>
            </p:nvSpPr>
            <p:spPr>
              <a:xfrm flipH="1" flipV="1">
                <a:off x="2151000" y="40154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1" name=""/>
              <p:cNvSpPr/>
              <p:nvPr/>
            </p:nvSpPr>
            <p:spPr>
              <a:xfrm flipH="1" flipV="1">
                <a:off x="2327400" y="42498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2" name=""/>
              <p:cNvSpPr/>
              <p:nvPr/>
            </p:nvSpPr>
            <p:spPr>
              <a:xfrm flipV="1">
                <a:off x="2431080" y="42368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3" name=""/>
              <p:cNvSpPr/>
              <p:nvPr/>
            </p:nvSpPr>
            <p:spPr>
              <a:xfrm flipV="1">
                <a:off x="2638800" y="39898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4" name=""/>
              <p:cNvSpPr/>
              <p:nvPr/>
            </p:nvSpPr>
            <p:spPr>
              <a:xfrm flipH="1" flipV="1">
                <a:off x="2754720" y="399924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5" name=""/>
              <p:cNvSpPr/>
              <p:nvPr/>
            </p:nvSpPr>
            <p:spPr>
              <a:xfrm flipH="1" flipV="1">
                <a:off x="2931120" y="42336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6" name=""/>
              <p:cNvSpPr/>
              <p:nvPr/>
            </p:nvSpPr>
            <p:spPr>
              <a:xfrm flipV="1">
                <a:off x="3034800" y="42210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7" name=""/>
              <p:cNvSpPr/>
              <p:nvPr/>
            </p:nvSpPr>
            <p:spPr>
              <a:xfrm flipV="1">
                <a:off x="3242520" y="39736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8" name=""/>
              <p:cNvSpPr/>
              <p:nvPr/>
            </p:nvSpPr>
            <p:spPr>
              <a:xfrm flipH="1" flipV="1">
                <a:off x="3358440" y="39834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79" name=""/>
              <p:cNvSpPr/>
              <p:nvPr/>
            </p:nvSpPr>
            <p:spPr>
              <a:xfrm flipH="1" flipV="1">
                <a:off x="3534840" y="42177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grpSp>
        <p:grpSp>
          <p:nvGrpSpPr>
            <p:cNvPr id="1480" name=""/>
            <p:cNvGrpSpPr/>
            <p:nvPr/>
          </p:nvGrpSpPr>
          <p:grpSpPr>
            <a:xfrm>
              <a:off x="4118040" y="3865320"/>
              <a:ext cx="2459160" cy="564480"/>
              <a:chOff x="4118040" y="3865320"/>
              <a:chExt cx="2459160" cy="564480"/>
            </a:xfrm>
          </p:grpSpPr>
          <p:sp>
            <p:nvSpPr>
              <p:cNvPr id="1481" name=""/>
              <p:cNvSpPr/>
              <p:nvPr/>
            </p:nvSpPr>
            <p:spPr>
              <a:xfrm flipV="1">
                <a:off x="4118040" y="41601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2" name=""/>
              <p:cNvSpPr/>
              <p:nvPr/>
            </p:nvSpPr>
            <p:spPr>
              <a:xfrm flipV="1">
                <a:off x="4325760" y="39135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3" name=""/>
              <p:cNvSpPr/>
              <p:nvPr/>
            </p:nvSpPr>
            <p:spPr>
              <a:xfrm flipH="1" flipV="1">
                <a:off x="4441680" y="39229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4" name=""/>
              <p:cNvSpPr/>
              <p:nvPr/>
            </p:nvSpPr>
            <p:spPr>
              <a:xfrm flipH="1" flipV="1">
                <a:off x="4618080" y="41572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5" name=""/>
              <p:cNvSpPr/>
              <p:nvPr/>
            </p:nvSpPr>
            <p:spPr>
              <a:xfrm flipV="1">
                <a:off x="4753440" y="41763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6" name=""/>
              <p:cNvSpPr/>
              <p:nvPr/>
            </p:nvSpPr>
            <p:spPr>
              <a:xfrm flipV="1">
                <a:off x="4961160" y="392940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7" name=""/>
              <p:cNvSpPr/>
              <p:nvPr/>
            </p:nvSpPr>
            <p:spPr>
              <a:xfrm flipH="1" flipV="1">
                <a:off x="5077080" y="39391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8" name=""/>
              <p:cNvSpPr/>
              <p:nvPr/>
            </p:nvSpPr>
            <p:spPr>
              <a:xfrm flipH="1" flipV="1">
                <a:off x="5253480" y="41731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89" name=""/>
              <p:cNvSpPr/>
              <p:nvPr/>
            </p:nvSpPr>
            <p:spPr>
              <a:xfrm flipV="1">
                <a:off x="5357160" y="41601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0" name=""/>
              <p:cNvSpPr/>
              <p:nvPr/>
            </p:nvSpPr>
            <p:spPr>
              <a:xfrm flipV="1">
                <a:off x="5564880" y="39135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1" name=""/>
              <p:cNvSpPr/>
              <p:nvPr/>
            </p:nvSpPr>
            <p:spPr>
              <a:xfrm flipH="1" flipV="1">
                <a:off x="5680800" y="39229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2" name=""/>
              <p:cNvSpPr/>
              <p:nvPr/>
            </p:nvSpPr>
            <p:spPr>
              <a:xfrm flipH="1" flipV="1">
                <a:off x="5857200" y="41572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3" name=""/>
              <p:cNvSpPr/>
              <p:nvPr/>
            </p:nvSpPr>
            <p:spPr>
              <a:xfrm flipV="1">
                <a:off x="5960880" y="414432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4" name=""/>
              <p:cNvSpPr/>
              <p:nvPr/>
            </p:nvSpPr>
            <p:spPr>
              <a:xfrm flipV="1">
                <a:off x="6168600" y="389736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5" name=""/>
              <p:cNvSpPr/>
              <p:nvPr/>
            </p:nvSpPr>
            <p:spPr>
              <a:xfrm flipH="1" flipV="1">
                <a:off x="6284520" y="39070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6" name=""/>
              <p:cNvSpPr/>
              <p:nvPr/>
            </p:nvSpPr>
            <p:spPr>
              <a:xfrm flipH="1" flipV="1">
                <a:off x="6460920" y="4141080"/>
                <a:ext cx="116280" cy="154440"/>
              </a:xfrm>
              <a:prstGeom prst="line">
                <a:avLst/>
              </a:prstGeom>
              <a:ln w="12600">
                <a:solidFill>
                  <a:srgbClr val="000000"/>
                </a:solidFill>
                <a:round/>
              </a:ln>
            </p:spPr>
            <p:style>
              <a:lnRef idx="0"/>
              <a:fillRef idx="0"/>
              <a:effectRef idx="0"/>
              <a:fontRef idx="minor"/>
            </p:style>
            <p:txBody>
              <a:bodyPr lIns="96120" rIns="96120" tIns="51120" bIns="51120" anchor="t">
                <a:noAutofit/>
              </a:bodyPr>
              <a:p>
                <a:endParaRPr b="0" lang="en-US" sz="1800" strike="noStrike" u="none">
                  <a:solidFill>
                    <a:srgbClr val="000000"/>
                  </a:solidFill>
                  <a:uFillTx/>
                  <a:latin typeface="Arial"/>
                </a:endParaRPr>
              </a:p>
            </p:txBody>
          </p:sp>
          <p:sp>
            <p:nvSpPr>
              <p:cNvPr id="1497" name=""/>
              <p:cNvSpPr/>
              <p:nvPr/>
            </p:nvSpPr>
            <p:spPr>
              <a:xfrm>
                <a:off x="4233960" y="386532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498" name=""/>
              <p:cNvSpPr/>
              <p:nvPr/>
            </p:nvSpPr>
            <p:spPr>
              <a:xfrm>
                <a:off x="4560120" y="386856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499" name=""/>
              <p:cNvSpPr/>
              <p:nvPr/>
            </p:nvSpPr>
            <p:spPr>
              <a:xfrm>
                <a:off x="4886280" y="387180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500" name=""/>
              <p:cNvSpPr/>
              <p:nvPr/>
            </p:nvSpPr>
            <p:spPr>
              <a:xfrm>
                <a:off x="5187960" y="387504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501" name=""/>
              <p:cNvSpPr/>
              <p:nvPr/>
            </p:nvSpPr>
            <p:spPr>
              <a:xfrm>
                <a:off x="5485320" y="387828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502" name=""/>
              <p:cNvSpPr/>
              <p:nvPr/>
            </p:nvSpPr>
            <p:spPr>
              <a:xfrm>
                <a:off x="5816160" y="388152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503" name=""/>
              <p:cNvSpPr/>
              <p:nvPr/>
            </p:nvSpPr>
            <p:spPr>
              <a:xfrm>
                <a:off x="6105960" y="388440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sp>
            <p:nvSpPr>
              <p:cNvPr id="1504" name=""/>
              <p:cNvSpPr/>
              <p:nvPr/>
            </p:nvSpPr>
            <p:spPr>
              <a:xfrm>
                <a:off x="6408000" y="3887640"/>
                <a:ext cx="92160" cy="542160"/>
              </a:xfrm>
              <a:custGeom>
                <a:avLst/>
                <a:gdLst/>
                <a:ahLst/>
                <a:rect l="0" t="0" r="r" b="b"/>
                <a:pathLst>
                  <a:path w="256" h="1506">
                    <a:moveTo>
                      <a:pt x="0" y="0"/>
                    </a:moveTo>
                    <a:lnTo>
                      <a:pt x="256" y="0"/>
                    </a:lnTo>
                    <a:lnTo>
                      <a:pt x="256" y="1506"/>
                    </a:lnTo>
                    <a:lnTo>
                      <a:pt x="0" y="1506"/>
                    </a:lnTo>
                    <a:lnTo>
                      <a:pt x="0" y="0"/>
                    </a:lnTo>
                    <a:close/>
                  </a:path>
                </a:pathLst>
              </a:custGeom>
              <a:solidFill>
                <a:srgbClr val="6c6c6c"/>
              </a:solidFill>
              <a:ln w="0">
                <a:noFill/>
              </a:ln>
            </p:spPr>
            <p:txBody>
              <a:bodyPr lIns="90000" rIns="90000" tIns="45000" bIns="45000" anchor="t">
                <a:noAutofit/>
              </a:bodyPr>
              <a:p>
                <a:endParaRPr b="0" lang="en-US" sz="1800" strike="noStrike" u="none">
                  <a:solidFill>
                    <a:srgbClr val="ffffff"/>
                  </a:solidFill>
                  <a:uFillTx/>
                  <a:latin typeface="Arial"/>
                </a:endParaRPr>
              </a:p>
            </p:txBody>
          </p:sp>
        </p:grpSp>
      </p:grpSp>
      <p:pic>
        <p:nvPicPr>
          <p:cNvPr id="1505" name="" descr=""/>
          <p:cNvPicPr/>
          <p:nvPr/>
        </p:nvPicPr>
        <p:blipFill>
          <a:blip r:embed="rId2"/>
          <a:stretch/>
        </p:blipFill>
        <p:spPr>
          <a:xfrm>
            <a:off x="1757160" y="7045920"/>
            <a:ext cx="4254480" cy="1917720"/>
          </a:xfrm>
          <a:prstGeom prst="rect">
            <a:avLst/>
          </a:prstGeom>
          <a:ln w="0">
            <a:noFill/>
          </a:ln>
        </p:spPr>
      </p:pic>
      <p:pic>
        <p:nvPicPr>
          <p:cNvPr id="1506" name="" descr=""/>
          <p:cNvPicPr/>
          <p:nvPr/>
        </p:nvPicPr>
        <p:blipFill>
          <a:blip r:embed="rId3"/>
          <a:stretch/>
        </p:blipFill>
        <p:spPr>
          <a:xfrm>
            <a:off x="7443360" y="6747480"/>
            <a:ext cx="3225960" cy="251460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7"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Summary</a:t>
            </a:r>
            <a:endParaRPr b="0" lang="en-US" sz="8000" strike="noStrike" u="none">
              <a:solidFill>
                <a:srgbClr val="000000"/>
              </a:solidFill>
              <a:uFillTx/>
              <a:latin typeface="Arial"/>
            </a:endParaRPr>
          </a:p>
        </p:txBody>
      </p:sp>
      <p:sp>
        <p:nvSpPr>
          <p:cNvPr id="1508" name=""/>
          <p:cNvSpPr txBox="1"/>
          <p:nvPr/>
        </p:nvSpPr>
        <p:spPr>
          <a:xfrm>
            <a:off x="952560" y="2603520"/>
            <a:ext cx="11099880" cy="6286680"/>
          </a:xfrm>
          <a:prstGeom prst="rect">
            <a:avLst/>
          </a:prstGeom>
          <a:noFill/>
          <a:ln w="0">
            <a:noFill/>
          </a:ln>
        </p:spPr>
        <p:txBody>
          <a:bodyPr lIns="90000" rIns="90000" tIns="45000" bIns="45000" anchor="ctr">
            <a:normAutofit lnSpcReduction="9999"/>
          </a:bodyPr>
          <a:p>
            <a:pPr marL="495000" indent="-495000">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Auditory Scene Analysis</a:t>
            </a:r>
            <a:endParaRPr b="0" lang="en-US" sz="38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formation of auditory streams (perceptual grouping)</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much of it can be explained by Gestalt principles</a:t>
            </a:r>
            <a:endParaRPr b="0" lang="en-US" sz="3400" strike="noStrike" u="none">
              <a:solidFill>
                <a:srgbClr val="000000"/>
              </a:solidFill>
              <a:uFillTx/>
              <a:latin typeface="Arial"/>
            </a:endParaRPr>
          </a:p>
          <a:p>
            <a:pPr marL="495000" indent="-495000">
              <a:spcBef>
                <a:spcPts val="4201"/>
              </a:spcBef>
              <a:buClr>
                <a:srgbClr val="000000"/>
              </a:buClr>
              <a:buSzPct val="45000"/>
              <a:buFont typeface=""/>
              <a:buChar char=""/>
            </a:pPr>
            <a:r>
              <a:rPr b="0" lang="en-US" sz="3800" strike="noStrike" u="none">
                <a:solidFill>
                  <a:srgbClr val="000000"/>
                </a:solidFill>
                <a:uFillTx/>
                <a:latin typeface="Helvetica-Light"/>
                <a:ea typeface="Helvetica-Light"/>
              </a:rPr>
              <a:t>main types of ASA processes</a:t>
            </a:r>
            <a:endParaRPr b="0" lang="en-US" sz="38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sequential integration</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spectral integration</a:t>
            </a:r>
            <a:endParaRPr b="0" lang="en-US" sz="3400" strike="noStrike" u="none">
              <a:solidFill>
                <a:srgbClr val="000000"/>
              </a:solidFill>
              <a:uFillTx/>
              <a:latin typeface="Arial"/>
            </a:endParaRPr>
          </a:p>
          <a:p>
            <a:pPr lvl="1" marL="888840" indent="-444240">
              <a:spcBef>
                <a:spcPts val="4201"/>
              </a:spcBef>
              <a:buClr>
                <a:srgbClr val="000000"/>
              </a:buClr>
              <a:buSzPct val="45000"/>
              <a:buFont typeface=""/>
              <a:buChar char=""/>
            </a:pPr>
            <a:r>
              <a:rPr b="0" lang="en-US" sz="3400" strike="noStrike" u="none">
                <a:solidFill>
                  <a:srgbClr val="000000"/>
                </a:solidFill>
                <a:uFillTx/>
                <a:latin typeface="Helvetica-Light"/>
                <a:ea typeface="Helvetica-Light"/>
              </a:rPr>
              <a:t>old-plus-new heuristic</a:t>
            </a:r>
            <a:endParaRPr b="0" lang="en-US" sz="3400" strike="noStrike" u="none">
              <a:solidFill>
                <a:srgbClr val="000000"/>
              </a:solidFill>
              <a:uFillTx/>
              <a:latin typeface="Arial"/>
            </a:endParaRPr>
          </a:p>
        </p:txBody>
      </p:sp>
      <p:sp>
        <p:nvSpPr>
          <p:cNvPr id="1509" name=""/>
          <p:cNvSpPr txBox="1"/>
          <p:nvPr/>
        </p:nvSpPr>
        <p:spPr>
          <a:xfrm>
            <a:off x="11030760" y="800280"/>
            <a:ext cx="990000" cy="1445040"/>
          </a:xfrm>
          <a:prstGeom prst="rect">
            <a:avLst/>
          </a:prstGeom>
          <a:noFill/>
          <a:ln w="0">
            <a:noFill/>
          </a:ln>
        </p:spPr>
        <p:txBody>
          <a:bodyPr lIns="90000" rIns="90000" tIns="45000" bIns="45000" anchor="t">
            <a:noAutofit/>
          </a:bodyPr>
          <a:p>
            <a:r>
              <a:rPr b="0" lang="en-US" sz="10200" strike="noStrike" u="none">
                <a:solidFill>
                  <a:srgbClr val="c0c0c0"/>
                </a:solidFill>
                <a:uFillTx/>
                <a:latin typeface="Symbol"/>
                <a:ea typeface="Symbol"/>
              </a:rPr>
              <a:t>Σ</a:t>
            </a:r>
            <a:endParaRPr b="0" lang="en-US" sz="10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8000" strike="noStrike" u="none">
                <a:solidFill>
                  <a:srgbClr val="000000"/>
                </a:solidFill>
                <a:uFillTx/>
                <a:latin typeface="Helvetica-Light"/>
                <a:ea typeface="Helvetica-Light"/>
              </a:rPr>
              <a:t>Summary</a:t>
            </a:r>
            <a:endParaRPr b="0" lang="en-US" sz="8000" strike="noStrike" u="none">
              <a:solidFill>
                <a:srgbClr val="000000"/>
              </a:solidFill>
              <a:uFillTx/>
              <a:latin typeface="Arial"/>
            </a:endParaRPr>
          </a:p>
        </p:txBody>
      </p:sp>
      <p:sp>
        <p:nvSpPr>
          <p:cNvPr id="1511" name=""/>
          <p:cNvSpPr txBox="1"/>
          <p:nvPr/>
        </p:nvSpPr>
        <p:spPr>
          <a:xfrm>
            <a:off x="952560" y="2603520"/>
            <a:ext cx="11336400" cy="6764400"/>
          </a:xfrm>
          <a:prstGeom prst="rect">
            <a:avLst/>
          </a:prstGeom>
          <a:noFill/>
          <a:ln w="0">
            <a:noFill/>
          </a:ln>
        </p:spPr>
        <p:txBody>
          <a:bodyPr lIns="90000" rIns="90000" tIns="45000" bIns="45000" anchor="ctr">
            <a:normAutofit fontScale="62500" lnSpcReduction="19999"/>
          </a:bodyPr>
          <a:p>
            <a:pPr marL="6688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sequential integration</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proximity in time and/or pitch</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similarity in loudness/timbre</a:t>
            </a:r>
            <a:endParaRPr b="0" lang="en-US" sz="5200" strike="noStrike" u="none">
              <a:solidFill>
                <a:srgbClr val="000000"/>
              </a:solidFill>
              <a:uFillTx/>
              <a:latin typeface="Arial"/>
            </a:endParaRPr>
          </a:p>
          <a:p>
            <a:pPr marL="6688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spectral integration</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proximal onset &amp; offset times</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spectral relations (harmonicity)</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common fate</a:t>
            </a:r>
            <a:endParaRPr b="0" lang="en-US" sz="5200" strike="noStrike" u="none">
              <a:solidFill>
                <a:srgbClr val="000000"/>
              </a:solidFill>
              <a:uFillTx/>
              <a:latin typeface="Arial"/>
            </a:endParaRPr>
          </a:p>
          <a:p>
            <a:pPr marL="6688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old-plus-new heuristic</a:t>
            </a:r>
            <a:endParaRPr b="0" lang="en-US" sz="5200" strike="noStrike" u="none">
              <a:solidFill>
                <a:srgbClr val="000000"/>
              </a:solidFill>
              <a:uFillTx/>
              <a:latin typeface="Arial"/>
            </a:endParaRPr>
          </a:p>
          <a:p>
            <a:pPr lvl="1" marL="1113480" indent="-668880">
              <a:lnSpc>
                <a:spcPct val="90000"/>
              </a:lnSpc>
              <a:spcBef>
                <a:spcPts val="4201"/>
              </a:spcBef>
              <a:buClr>
                <a:srgbClr val="000000"/>
              </a:buClr>
              <a:buSzPct val="45000"/>
              <a:buFont typeface=""/>
              <a:buChar char=""/>
            </a:pPr>
            <a:r>
              <a:rPr b="0" lang="en-US" sz="5200" strike="noStrike" u="none">
                <a:solidFill>
                  <a:srgbClr val="000000"/>
                </a:solidFill>
                <a:uFillTx/>
                <a:latin typeface="Helvetica-Light"/>
                <a:ea typeface="Helvetica-Light"/>
              </a:rPr>
              <a:t>apparent continuity</a:t>
            </a:r>
            <a:endParaRPr b="0" lang="en-US" sz="5200" strike="noStrike" u="none">
              <a:solidFill>
                <a:srgbClr val="000000"/>
              </a:solidFill>
              <a:uFillTx/>
              <a:latin typeface="Arial"/>
            </a:endParaRPr>
          </a:p>
        </p:txBody>
      </p:sp>
      <p:sp>
        <p:nvSpPr>
          <p:cNvPr id="1512" name=""/>
          <p:cNvSpPr txBox="1"/>
          <p:nvPr/>
        </p:nvSpPr>
        <p:spPr>
          <a:xfrm>
            <a:off x="10404000" y="1070640"/>
            <a:ext cx="1841400" cy="1440000"/>
          </a:xfrm>
          <a:prstGeom prst="rect">
            <a:avLst/>
          </a:prstGeom>
          <a:noFill/>
          <a:ln w="0">
            <a:noFill/>
          </a:ln>
        </p:spPr>
        <p:txBody>
          <a:bodyPr lIns="90000" rIns="90000" tIns="45000" bIns="45000" anchor="t">
            <a:noAutofit/>
          </a:bodyPr>
          <a:p>
            <a:r>
              <a:rPr b="0" lang="en-US" sz="10200" strike="noStrike" u="none">
                <a:solidFill>
                  <a:srgbClr val="c0c0c0"/>
                </a:solidFill>
                <a:uFillTx/>
                <a:latin typeface="Symbol"/>
                <a:ea typeface="Symbol"/>
              </a:rPr>
              <a:t>Σ</a:t>
            </a:r>
            <a:endParaRPr b="0" lang="en-US" sz="10200" strike="noStrike" u="none">
              <a:solidFill>
                <a:srgbClr val="000000"/>
              </a:solidFill>
              <a:uFillTx/>
              <a:latin typeface="Arial"/>
            </a:endParaRPr>
          </a:p>
        </p:txBody>
      </p:sp>
      <p:pic>
        <p:nvPicPr>
          <p:cNvPr id="1513" name="" descr=""/>
          <p:cNvPicPr/>
          <p:nvPr/>
        </p:nvPicPr>
        <p:blipFill>
          <a:blip r:embed="rId1"/>
          <a:stretch/>
        </p:blipFill>
        <p:spPr>
          <a:xfrm>
            <a:off x="10016640" y="7783560"/>
            <a:ext cx="1738800" cy="1547640"/>
          </a:xfrm>
          <a:prstGeom prst="rect">
            <a:avLst/>
          </a:prstGeom>
          <a:ln w="0">
            <a:noFill/>
          </a:ln>
        </p:spPr>
      </p:pic>
      <p:grpSp>
        <p:nvGrpSpPr>
          <p:cNvPr id="1514" name=""/>
          <p:cNvGrpSpPr/>
          <p:nvPr/>
        </p:nvGrpSpPr>
        <p:grpSpPr>
          <a:xfrm>
            <a:off x="9083160" y="3525120"/>
            <a:ext cx="3853800" cy="529200"/>
            <a:chOff x="9083160" y="3525120"/>
            <a:chExt cx="3853800" cy="529200"/>
          </a:xfrm>
        </p:grpSpPr>
        <p:grpSp>
          <p:nvGrpSpPr>
            <p:cNvPr id="1515" name=""/>
            <p:cNvGrpSpPr/>
            <p:nvPr/>
          </p:nvGrpSpPr>
          <p:grpSpPr>
            <a:xfrm>
              <a:off x="9083160" y="3525120"/>
              <a:ext cx="3853800" cy="529200"/>
              <a:chOff x="9083160" y="3525120"/>
              <a:chExt cx="3853800" cy="529200"/>
            </a:xfrm>
          </p:grpSpPr>
          <p:sp>
            <p:nvSpPr>
              <p:cNvPr id="1516" name=""/>
              <p:cNvSpPr/>
              <p:nvPr/>
            </p:nvSpPr>
            <p:spPr>
              <a:xfrm>
                <a:off x="9083160" y="39218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17" name=""/>
              <p:cNvSpPr/>
              <p:nvPr/>
            </p:nvSpPr>
            <p:spPr>
              <a:xfrm>
                <a:off x="9331560" y="39218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18" name=""/>
              <p:cNvSpPr/>
              <p:nvPr/>
            </p:nvSpPr>
            <p:spPr>
              <a:xfrm>
                <a:off x="9580320" y="361332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19" name=""/>
              <p:cNvSpPr/>
              <p:nvPr/>
            </p:nvSpPr>
            <p:spPr>
              <a:xfrm>
                <a:off x="9828720" y="361332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0" name=""/>
              <p:cNvSpPr/>
              <p:nvPr/>
            </p:nvSpPr>
            <p:spPr>
              <a:xfrm>
                <a:off x="10077480" y="352512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1" name=""/>
              <p:cNvSpPr/>
              <p:nvPr/>
            </p:nvSpPr>
            <p:spPr>
              <a:xfrm>
                <a:off x="10326240" y="352512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2" name=""/>
              <p:cNvSpPr/>
              <p:nvPr/>
            </p:nvSpPr>
            <p:spPr>
              <a:xfrm>
                <a:off x="10574640" y="361332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3" name=""/>
              <p:cNvSpPr/>
              <p:nvPr/>
            </p:nvSpPr>
            <p:spPr>
              <a:xfrm>
                <a:off x="11072160" y="370116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4" name=""/>
              <p:cNvSpPr/>
              <p:nvPr/>
            </p:nvSpPr>
            <p:spPr>
              <a:xfrm>
                <a:off x="11320560" y="370116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5" name=""/>
              <p:cNvSpPr/>
              <p:nvPr/>
            </p:nvSpPr>
            <p:spPr>
              <a:xfrm>
                <a:off x="11569320" y="37454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6" name=""/>
              <p:cNvSpPr/>
              <p:nvPr/>
            </p:nvSpPr>
            <p:spPr>
              <a:xfrm>
                <a:off x="11818080" y="37454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7" name=""/>
              <p:cNvSpPr/>
              <p:nvPr/>
            </p:nvSpPr>
            <p:spPr>
              <a:xfrm>
                <a:off x="12066480" y="38336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8" name=""/>
              <p:cNvSpPr/>
              <p:nvPr/>
            </p:nvSpPr>
            <p:spPr>
              <a:xfrm>
                <a:off x="12315240" y="38336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29" name=""/>
              <p:cNvSpPr/>
              <p:nvPr/>
            </p:nvSpPr>
            <p:spPr>
              <a:xfrm>
                <a:off x="12564000" y="39218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sp>
            <p:nvSpPr>
              <p:cNvPr id="1530" name=""/>
              <p:cNvSpPr/>
              <p:nvPr/>
            </p:nvSpPr>
            <p:spPr>
              <a:xfrm>
                <a:off x="12812400" y="401004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000000"/>
              </a:solidFill>
              <a:ln w="12600">
                <a:solidFill>
                  <a:srgbClr val="000000"/>
                </a:solidFill>
                <a:miter/>
              </a:ln>
            </p:spPr>
            <p:txBody>
              <a:bodyPr lIns="96120" rIns="96120" tIns="-6840" bIns="-6840" anchor="t">
                <a:noAutofit/>
              </a:bodyPr>
              <a:p>
                <a:endParaRPr b="0" lang="en-US" sz="1800" strike="noStrike" u="none">
                  <a:solidFill>
                    <a:srgbClr val="ffffff"/>
                  </a:solidFill>
                  <a:uFillTx/>
                  <a:latin typeface="Arial"/>
                </a:endParaRPr>
              </a:p>
            </p:txBody>
          </p:sp>
        </p:grpSp>
        <p:grpSp>
          <p:nvGrpSpPr>
            <p:cNvPr id="1531" name=""/>
            <p:cNvGrpSpPr/>
            <p:nvPr/>
          </p:nvGrpSpPr>
          <p:grpSpPr>
            <a:xfrm>
              <a:off x="9207360" y="3534480"/>
              <a:ext cx="3605400" cy="352800"/>
              <a:chOff x="9207360" y="3534480"/>
              <a:chExt cx="3605400" cy="352800"/>
            </a:xfrm>
          </p:grpSpPr>
          <p:sp>
            <p:nvSpPr>
              <p:cNvPr id="1532" name=""/>
              <p:cNvSpPr/>
              <p:nvPr/>
            </p:nvSpPr>
            <p:spPr>
              <a:xfrm>
                <a:off x="9207360" y="36666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3" name=""/>
              <p:cNvSpPr/>
              <p:nvPr/>
            </p:nvSpPr>
            <p:spPr>
              <a:xfrm>
                <a:off x="9456120" y="37548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4" name=""/>
              <p:cNvSpPr/>
              <p:nvPr/>
            </p:nvSpPr>
            <p:spPr>
              <a:xfrm>
                <a:off x="9704520" y="38430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5" name=""/>
              <p:cNvSpPr/>
              <p:nvPr/>
            </p:nvSpPr>
            <p:spPr>
              <a:xfrm>
                <a:off x="9953280" y="37548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6" name=""/>
              <p:cNvSpPr/>
              <p:nvPr/>
            </p:nvSpPr>
            <p:spPr>
              <a:xfrm>
                <a:off x="10202040" y="36666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7" name=""/>
              <p:cNvSpPr/>
              <p:nvPr/>
            </p:nvSpPr>
            <p:spPr>
              <a:xfrm>
                <a:off x="10450440" y="36666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8" name=""/>
              <p:cNvSpPr/>
              <p:nvPr/>
            </p:nvSpPr>
            <p:spPr>
              <a:xfrm>
                <a:off x="10699200" y="36666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39" name=""/>
              <p:cNvSpPr/>
              <p:nvPr/>
            </p:nvSpPr>
            <p:spPr>
              <a:xfrm>
                <a:off x="11196360" y="37548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40" name=""/>
              <p:cNvSpPr/>
              <p:nvPr/>
            </p:nvSpPr>
            <p:spPr>
              <a:xfrm>
                <a:off x="11445120" y="37548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41" name=""/>
              <p:cNvSpPr/>
              <p:nvPr/>
            </p:nvSpPr>
            <p:spPr>
              <a:xfrm>
                <a:off x="11693520" y="37548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42" name=""/>
              <p:cNvSpPr/>
              <p:nvPr/>
            </p:nvSpPr>
            <p:spPr>
              <a:xfrm>
                <a:off x="12191040" y="366660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43" name=""/>
              <p:cNvSpPr/>
              <p:nvPr/>
            </p:nvSpPr>
            <p:spPr>
              <a:xfrm>
                <a:off x="12439440" y="353448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sp>
            <p:nvSpPr>
              <p:cNvPr id="1544" name=""/>
              <p:cNvSpPr/>
              <p:nvPr/>
            </p:nvSpPr>
            <p:spPr>
              <a:xfrm>
                <a:off x="12688200" y="3534480"/>
                <a:ext cx="124560" cy="44280"/>
              </a:xfrm>
              <a:custGeom>
                <a:avLst/>
                <a:gdLst/>
                <a:ahLst/>
                <a:rect l="0" t="0" r="r" b="b"/>
                <a:pathLst>
                  <a:path w="346" h="123">
                    <a:moveTo>
                      <a:pt x="0" y="123"/>
                    </a:moveTo>
                    <a:lnTo>
                      <a:pt x="346" y="123"/>
                    </a:lnTo>
                    <a:lnTo>
                      <a:pt x="346" y="0"/>
                    </a:lnTo>
                    <a:lnTo>
                      <a:pt x="0" y="0"/>
                    </a:lnTo>
                    <a:lnTo>
                      <a:pt x="0" y="123"/>
                    </a:lnTo>
                    <a:close/>
                  </a:path>
                </a:pathLst>
              </a:custGeom>
              <a:solidFill>
                <a:srgbClr val="cfcfcf"/>
              </a:solidFill>
              <a:ln w="12600">
                <a:solidFill>
                  <a:srgbClr val="cfcfcf"/>
                </a:solidFill>
                <a:miter/>
              </a:ln>
            </p:spPr>
            <p:txBody>
              <a:bodyPr lIns="96120" rIns="96120" tIns="-6840" bIns="-6840" anchor="t">
                <a:noAutofit/>
              </a:bodyPr>
              <a:p>
                <a:endParaRPr b="0" lang="en-US" sz="1800" strike="noStrike" u="none">
                  <a:solidFill>
                    <a:srgbClr val="000000"/>
                  </a:solidFill>
                  <a:uFillTx/>
                  <a:latin typeface="Arial"/>
                </a:endParaRPr>
              </a:p>
            </p:txBody>
          </p:sp>
        </p:grpSp>
      </p:grpSp>
      <p:sp>
        <p:nvSpPr>
          <p:cNvPr id="1545" name=""/>
          <p:cNvSpPr/>
          <p:nvPr/>
        </p:nvSpPr>
        <p:spPr>
          <a:xfrm>
            <a:off x="9780480" y="5352120"/>
            <a:ext cx="2211480" cy="1981440"/>
          </a:xfrm>
          <a:custGeom>
            <a:avLst/>
            <a:gdLst/>
            <a:ahLst/>
            <a:rect l="0" t="0" r="r" b="b"/>
            <a:pathLst>
              <a:path w="6143" h="5504">
                <a:moveTo>
                  <a:pt x="0" y="0"/>
                </a:moveTo>
                <a:lnTo>
                  <a:pt x="6143" y="0"/>
                </a:lnTo>
                <a:lnTo>
                  <a:pt x="6143" y="5504"/>
                </a:lnTo>
                <a:lnTo>
                  <a:pt x="0" y="5504"/>
                </a:lnTo>
                <a:lnTo>
                  <a:pt x="0" y="0"/>
                </a:lnTo>
                <a:close/>
              </a:path>
            </a:pathLst>
          </a:custGeom>
          <a:solidFill>
            <a:srgbClr val="ffffff"/>
          </a:solidFill>
          <a:ln w="0">
            <a:noFill/>
          </a:ln>
        </p:spPr>
        <p:txBody>
          <a:bodyPr lIns="90000" rIns="90000" tIns="45000" bIns="45000" anchor="t">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6" name=""/>
          <p:cNvSpPr txBox="1"/>
          <p:nvPr/>
        </p:nvSpPr>
        <p:spPr>
          <a:xfrm>
            <a:off x="650160" y="551880"/>
            <a:ext cx="11704320" cy="1083600"/>
          </a:xfrm>
          <a:prstGeom prst="rect">
            <a:avLst/>
          </a:prstGeom>
          <a:noFill/>
          <a:ln w="0">
            <a:noFill/>
          </a:ln>
        </p:spPr>
        <p:txBody>
          <a:bodyPr lIns="90000" rIns="90000" tIns="45000" bIns="45000" anchor="ctr">
            <a:normAutofit fontScale="77500" lnSpcReduction="19999"/>
          </a:bodyPr>
          <a:p>
            <a:pPr algn="ctr">
              <a:lnSpc>
                <a:spcPct val="90000"/>
              </a:lnSpc>
            </a:pPr>
            <a:r>
              <a:rPr b="0" lang="en-US" sz="6200" strike="noStrike" u="none">
                <a:solidFill>
                  <a:srgbClr val="000000"/>
                </a:solidFill>
                <a:uFillTx/>
                <a:latin typeface="Calibri-Light"/>
                <a:ea typeface="Calibri-Light"/>
              </a:rPr>
              <a:t>Gestalt principles of perceptual organization</a:t>
            </a:r>
            <a:endParaRPr b="0" lang="en-US" sz="6200" strike="noStrike" u="none">
              <a:solidFill>
                <a:srgbClr val="000000"/>
              </a:solidFill>
              <a:uFillTx/>
              <a:latin typeface="Arial"/>
            </a:endParaRPr>
          </a:p>
        </p:txBody>
      </p:sp>
      <p:sp>
        <p:nvSpPr>
          <p:cNvPr id="1547" name=""/>
          <p:cNvSpPr txBox="1"/>
          <p:nvPr/>
        </p:nvSpPr>
        <p:spPr>
          <a:xfrm>
            <a:off x="951120" y="2468520"/>
            <a:ext cx="11595960" cy="7911360"/>
          </a:xfrm>
          <a:prstGeom prst="rect">
            <a:avLst/>
          </a:prstGeom>
          <a:noFill/>
          <a:ln w="0">
            <a:noFill/>
          </a:ln>
        </p:spPr>
        <p:txBody>
          <a:bodyPr lIns="90000" rIns="90000" tIns="45000" bIns="45000" anchor="t">
            <a:normAutofit/>
          </a:bodyPr>
          <a:p>
            <a:pPr marL="619920" indent="-391320">
              <a:lnSpc>
                <a:spcPct val="90000"/>
              </a:lnSpc>
              <a:spcBef>
                <a:spcPts val="751"/>
              </a:spcBef>
              <a:buClr>
                <a:srgbClr val="000000"/>
              </a:buClr>
              <a:buSzPct val="45000"/>
              <a:buFont typeface=""/>
              <a:buChar char=""/>
            </a:pPr>
            <a:r>
              <a:rPr b="0" lang="en-US" sz="3000" strike="noStrike" u="none">
                <a:solidFill>
                  <a:srgbClr val="000000"/>
                </a:solidFill>
                <a:uFillTx/>
                <a:latin typeface="Calibri"/>
                <a:ea typeface="Calibri"/>
              </a:rPr>
              <a:t>Figure-ground (Pragnanz)</a:t>
            </a:r>
            <a:endParaRPr b="0" lang="en-US" sz="3000" strike="noStrike" u="none">
              <a:solidFill>
                <a:srgbClr val="000000"/>
              </a:solidFill>
              <a:uFillTx/>
              <a:latin typeface="Arial"/>
            </a:endParaRPr>
          </a:p>
          <a:p>
            <a:pPr lvl="1" marL="949320" indent="-320760">
              <a:lnSpc>
                <a:spcPct val="90000"/>
              </a:lnSpc>
              <a:spcBef>
                <a:spcPts val="615"/>
              </a:spcBef>
              <a:buClr>
                <a:srgbClr val="000000"/>
              </a:buClr>
              <a:buSzPct val="45000"/>
              <a:buFont typeface=""/>
              <a:buChar char=""/>
            </a:pPr>
            <a:r>
              <a:rPr b="0" lang="en-US" sz="2400" strike="noStrike" u="none">
                <a:solidFill>
                  <a:srgbClr val="000000"/>
                </a:solidFill>
                <a:uFillTx/>
                <a:latin typeface="Calibri"/>
                <a:ea typeface="Calibri"/>
              </a:rPr>
              <a:t>Organization depends on what we see as figure (object) and what we perceive as ground (context)..</a:t>
            </a:r>
            <a:endParaRPr b="0" lang="en-US" sz="2400" strike="noStrike" u="none">
              <a:solidFill>
                <a:srgbClr val="000000"/>
              </a:solidFill>
              <a:uFillTx/>
              <a:latin typeface="Arial"/>
            </a:endParaRPr>
          </a:p>
          <a:p>
            <a:pPr lvl="1" marL="949320" indent="-320760">
              <a:lnSpc>
                <a:spcPct val="90000"/>
              </a:lnSpc>
              <a:spcBef>
                <a:spcPts val="615"/>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marL="619920" indent="-391320">
              <a:lnSpc>
                <a:spcPct val="90000"/>
              </a:lnSpc>
              <a:spcBef>
                <a:spcPts val="751"/>
              </a:spcBef>
              <a:buClr>
                <a:srgbClr val="000000"/>
              </a:buClr>
              <a:buSzPct val="45000"/>
              <a:buFont typeface=""/>
              <a:buChar char=""/>
            </a:pPr>
            <a:r>
              <a:rPr b="0" lang="en-US" sz="3000" strike="noStrike" u="none">
                <a:solidFill>
                  <a:srgbClr val="000000"/>
                </a:solidFill>
                <a:uFillTx/>
                <a:latin typeface="Calibri"/>
                <a:ea typeface="Calibri"/>
              </a:rPr>
              <a:t>Closure</a:t>
            </a:r>
            <a:endParaRPr b="0" lang="en-US" sz="3000" strike="noStrike" u="none">
              <a:solidFill>
                <a:srgbClr val="000000"/>
              </a:solidFill>
              <a:uFillTx/>
              <a:latin typeface="Arial"/>
            </a:endParaRPr>
          </a:p>
          <a:p>
            <a:pPr lvl="1" marL="949320" indent="-320760">
              <a:lnSpc>
                <a:spcPct val="90000"/>
              </a:lnSpc>
              <a:spcBef>
                <a:spcPts val="615"/>
              </a:spcBef>
              <a:buClr>
                <a:srgbClr val="000000"/>
              </a:buClr>
              <a:buSzPct val="45000"/>
              <a:buFont typeface=""/>
              <a:buChar char=""/>
            </a:pPr>
            <a:r>
              <a:rPr b="0" lang="en-US" sz="2400" strike="noStrike" u="none">
                <a:solidFill>
                  <a:srgbClr val="000000"/>
                </a:solidFill>
                <a:uFillTx/>
                <a:latin typeface="Calibri"/>
                <a:ea typeface="Calibri"/>
              </a:rPr>
              <a:t>We perceive figures with gaps in them to be complete (filling-in).</a:t>
            </a:r>
            <a:endParaRPr b="0" lang="en-US" sz="2400" strike="noStrike" u="none">
              <a:solidFill>
                <a:srgbClr val="000000"/>
              </a:solidFill>
              <a:uFillTx/>
              <a:latin typeface="Arial"/>
            </a:endParaRPr>
          </a:p>
        </p:txBody>
      </p:sp>
      <p:pic>
        <p:nvPicPr>
          <p:cNvPr id="1548" name="" descr=""/>
          <p:cNvPicPr/>
          <p:nvPr/>
        </p:nvPicPr>
        <p:blipFill>
          <a:blip r:embed="rId1"/>
          <a:stretch/>
        </p:blipFill>
        <p:spPr>
          <a:xfrm>
            <a:off x="1352880" y="3690000"/>
            <a:ext cx="10298520" cy="4076640"/>
          </a:xfrm>
          <a:prstGeom prst="rect">
            <a:avLst/>
          </a:prstGeom>
          <a:ln w="0">
            <a:noFill/>
          </a:ln>
        </p:spPr>
      </p:pic>
      <p:pic>
        <p:nvPicPr>
          <p:cNvPr id="1549" name="" descr=""/>
          <p:cNvPicPr/>
          <p:nvPr/>
        </p:nvPicPr>
        <p:blipFill>
          <a:blip r:embed="rId2"/>
          <a:stretch/>
        </p:blipFill>
        <p:spPr>
          <a:xfrm>
            <a:off x="1352880" y="1791000"/>
            <a:ext cx="10298520" cy="1558800"/>
          </a:xfrm>
          <a:prstGeom prst="rect">
            <a:avLst/>
          </a:prstGeom>
          <a:ln w="0">
            <a:noFill/>
          </a:ln>
        </p:spPr>
      </p:pic>
      <p:pic>
        <p:nvPicPr>
          <p:cNvPr id="1550" name="" descr=""/>
          <p:cNvPicPr/>
          <p:nvPr/>
        </p:nvPicPr>
        <p:blipFill>
          <a:blip r:embed="rId3"/>
          <a:stretch/>
        </p:blipFill>
        <p:spPr>
          <a:xfrm>
            <a:off x="8445600" y="8132760"/>
            <a:ext cx="4168440" cy="1446480"/>
          </a:xfrm>
          <a:prstGeom prst="rect">
            <a:avLst/>
          </a:prstGeom>
          <a:ln w="0">
            <a:noFill/>
          </a:ln>
        </p:spPr>
      </p:pic>
      <p:pic>
        <p:nvPicPr>
          <p:cNvPr id="1551" name="" descr=""/>
          <p:cNvPicPr/>
          <p:nvPr/>
        </p:nvPicPr>
        <p:blipFill>
          <a:blip r:embed="rId4"/>
          <a:stretch/>
        </p:blipFill>
        <p:spPr>
          <a:xfrm>
            <a:off x="305280" y="8106480"/>
            <a:ext cx="4441320" cy="12427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
          <p:cNvSpPr txBox="1"/>
          <p:nvPr/>
        </p:nvSpPr>
        <p:spPr>
          <a:xfrm>
            <a:off x="952560" y="444600"/>
            <a:ext cx="11099880" cy="2158920"/>
          </a:xfrm>
          <a:prstGeom prst="rect">
            <a:avLst/>
          </a:prstGeom>
          <a:noFill/>
          <a:ln w="0">
            <a:noFill/>
          </a:ln>
        </p:spPr>
        <p:txBody>
          <a:bodyPr lIns="90000" rIns="90000" tIns="45000" bIns="45000" anchor="ctr">
            <a:normAutofit/>
          </a:bodyPr>
          <a:p>
            <a:pPr algn="ctr"/>
            <a:r>
              <a:rPr b="0" lang="en-US" sz="6000" strike="noStrike" u="none">
                <a:solidFill>
                  <a:srgbClr val="000000"/>
                </a:solidFill>
                <a:uFillTx/>
                <a:latin typeface="Helvetica-Light"/>
                <a:ea typeface="Helvetica-Light"/>
              </a:rPr>
              <a:t>Perceptual and Acoustic Correlates of Polyphonic Timbre</a:t>
            </a:r>
            <a:endParaRPr b="0" lang="en-US" sz="6000" strike="noStrike" u="none">
              <a:solidFill>
                <a:srgbClr val="000000"/>
              </a:solidFill>
              <a:uFillTx/>
              <a:latin typeface="Arial"/>
            </a:endParaRPr>
          </a:p>
        </p:txBody>
      </p:sp>
      <p:sp>
        <p:nvSpPr>
          <p:cNvPr id="81" name=""/>
          <p:cNvSpPr txBox="1"/>
          <p:nvPr/>
        </p:nvSpPr>
        <p:spPr>
          <a:xfrm>
            <a:off x="469800" y="2946240"/>
            <a:ext cx="6603840" cy="6413400"/>
          </a:xfrm>
          <a:prstGeom prst="rect">
            <a:avLst/>
          </a:prstGeom>
          <a:noFill/>
          <a:ln w="0">
            <a:noFill/>
          </a:ln>
        </p:spPr>
        <p:txBody>
          <a:bodyPr lIns="90000" rIns="90000" tIns="45000" bIns="45000" anchor="t">
            <a:normAutofit/>
          </a:bodyPr>
          <a:p>
            <a:pPr marL="465120" indent="-465120">
              <a:spcAft>
                <a:spcPts val="1100"/>
              </a:spcAft>
              <a:buClr>
                <a:srgbClr val="000000"/>
              </a:buClr>
              <a:buSzPct val="45000"/>
              <a:buFont typeface=""/>
              <a:buChar char=""/>
            </a:pPr>
            <a:r>
              <a:rPr b="0" lang="en-US" sz="3600" strike="noStrike" u="none">
                <a:solidFill>
                  <a:srgbClr val="000000"/>
                </a:solidFill>
                <a:uFillTx/>
                <a:latin typeface="Arial"/>
                <a:ea typeface="Arial"/>
              </a:rPr>
              <a:t>Experiment 1</a:t>
            </a:r>
            <a:endParaRPr b="0" lang="en-US" sz="3600" strike="noStrike" u="none">
              <a:solidFill>
                <a:srgbClr val="000000"/>
              </a:solidFill>
              <a:uFillTx/>
              <a:latin typeface="Arial"/>
            </a:endParaRPr>
          </a:p>
          <a:p>
            <a:pPr lvl="1" marL="466920" indent="-465480">
              <a:spcAft>
                <a:spcPts val="1100"/>
              </a:spcAft>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2" marL="911520" indent="-465480">
              <a:spcAft>
                <a:spcPts val="1100"/>
              </a:spcAft>
              <a:buClr>
                <a:srgbClr val="000000"/>
              </a:buClr>
              <a:buSzPct val="45000"/>
              <a:buFont typeface=""/>
              <a:buChar char=""/>
            </a:pPr>
            <a:r>
              <a:rPr b="0" lang="en-US" sz="3400" strike="noStrike" u="none">
                <a:solidFill>
                  <a:srgbClr val="000000"/>
                </a:solidFill>
                <a:uFillTx/>
                <a:latin typeface="Helvetica-Light"/>
                <a:ea typeface="Helvetica-Light"/>
              </a:rPr>
              <a:t>Devise framework for quantitative assessments</a:t>
            </a:r>
            <a:endParaRPr b="0" lang="en-US" sz="3400" strike="noStrike" u="none">
              <a:solidFill>
                <a:srgbClr val="000000"/>
              </a:solidFill>
              <a:uFillTx/>
              <a:latin typeface="Arial"/>
            </a:endParaRPr>
          </a:p>
          <a:p>
            <a:pPr marL="465120" indent="-465120">
              <a:spcAft>
                <a:spcPts val="1100"/>
              </a:spcAft>
              <a:buClr>
                <a:srgbClr val="000000"/>
              </a:buClr>
              <a:buSzPct val="45000"/>
              <a:buFont typeface=""/>
              <a:buChar char=""/>
            </a:pPr>
            <a:r>
              <a:rPr b="0" lang="en-US" sz="3600" strike="noStrike" u="none">
                <a:solidFill>
                  <a:srgbClr val="000000"/>
                </a:solidFill>
                <a:uFillTx/>
                <a:latin typeface="Arial"/>
                <a:ea typeface="Arial"/>
              </a:rPr>
              <a:t>Experiment 2 </a:t>
            </a:r>
            <a:endParaRPr b="0" lang="en-US" sz="3600" strike="noStrike" u="none">
              <a:solidFill>
                <a:srgbClr val="000000"/>
              </a:solidFill>
              <a:uFillTx/>
              <a:latin typeface="Arial"/>
            </a:endParaRPr>
          </a:p>
          <a:p>
            <a:pPr lvl="1" marL="466560" indent="-465120">
              <a:spcAft>
                <a:spcPts val="1100"/>
              </a:spcAft>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2" marL="911160" indent="-465120">
              <a:spcAft>
                <a:spcPts val="1100"/>
              </a:spcAft>
              <a:buClr>
                <a:srgbClr val="000000"/>
              </a:buClr>
              <a:buSzPct val="45000"/>
              <a:buFont typeface=""/>
              <a:buChar char=""/>
            </a:pPr>
            <a:r>
              <a:rPr b="0" lang="en-US" sz="3600" strike="noStrike" u="none">
                <a:solidFill>
                  <a:srgbClr val="000000"/>
                </a:solidFill>
                <a:uFillTx/>
                <a:latin typeface="Helvetica-Light"/>
                <a:ea typeface="Helvetica-Light"/>
              </a:rPr>
              <a:t>Evaluate excerpts and uncover underlying perceptual dimensions</a:t>
            </a:r>
            <a:endParaRPr b="0" lang="en-US" sz="3600" strike="noStrike" u="none">
              <a:solidFill>
                <a:srgbClr val="000000"/>
              </a:solidFill>
              <a:uFillTx/>
              <a:latin typeface="Arial"/>
            </a:endParaRPr>
          </a:p>
          <a:p>
            <a:pPr lvl="2" marL="911160" indent="-465120">
              <a:spcAft>
                <a:spcPts val="1100"/>
              </a:spcAft>
              <a:buClr>
                <a:srgbClr val="000000"/>
              </a:buClr>
              <a:buSzPct val="45000"/>
              <a:buFont typeface=""/>
              <a:buChar char=""/>
            </a:pPr>
            <a:r>
              <a:rPr b="0" lang="en-US" sz="3600" strike="noStrike" u="none">
                <a:solidFill>
                  <a:srgbClr val="000000"/>
                </a:solidFill>
                <a:uFillTx/>
                <a:latin typeface="Helvetica-Light"/>
                <a:ea typeface="Helvetica-Light"/>
              </a:rPr>
              <a:t>Acoustic correlates</a:t>
            </a:r>
            <a:endParaRPr b="0" lang="en-US" sz="3600" strike="noStrike" u="none">
              <a:solidFill>
                <a:srgbClr val="000000"/>
              </a:solidFill>
              <a:uFillTx/>
              <a:latin typeface="Arial"/>
            </a:endParaRPr>
          </a:p>
        </p:txBody>
      </p:sp>
      <p:pic>
        <p:nvPicPr>
          <p:cNvPr id="82" name="" descr=""/>
          <p:cNvPicPr/>
          <p:nvPr/>
        </p:nvPicPr>
        <p:blipFill>
          <a:blip r:embed="rId1"/>
          <a:stretch/>
        </p:blipFill>
        <p:spPr>
          <a:xfrm>
            <a:off x="10620000" y="2437200"/>
            <a:ext cx="2331000" cy="2340360"/>
          </a:xfrm>
          <a:prstGeom prst="rect">
            <a:avLst/>
          </a:prstGeom>
          <a:ln w="0">
            <a:noFill/>
          </a:ln>
        </p:spPr>
      </p:pic>
      <p:grpSp>
        <p:nvGrpSpPr>
          <p:cNvPr id="83" name=""/>
          <p:cNvGrpSpPr/>
          <p:nvPr/>
        </p:nvGrpSpPr>
        <p:grpSpPr>
          <a:xfrm>
            <a:off x="7409160" y="5118840"/>
            <a:ext cx="5584320" cy="3769200"/>
            <a:chOff x="7409160" y="5118840"/>
            <a:chExt cx="5584320" cy="3769200"/>
          </a:xfrm>
        </p:grpSpPr>
        <p:pic>
          <p:nvPicPr>
            <p:cNvPr id="84" name="" descr=""/>
            <p:cNvPicPr/>
            <p:nvPr/>
          </p:nvPicPr>
          <p:blipFill>
            <a:blip r:embed="rId2"/>
            <a:stretch/>
          </p:blipFill>
          <p:spPr>
            <a:xfrm>
              <a:off x="9790920" y="7304760"/>
              <a:ext cx="1576800" cy="1583280"/>
            </a:xfrm>
            <a:prstGeom prst="rect">
              <a:avLst/>
            </a:prstGeom>
            <a:ln w="0">
              <a:noFill/>
            </a:ln>
          </p:spPr>
        </p:pic>
        <p:grpSp>
          <p:nvGrpSpPr>
            <p:cNvPr id="85" name=""/>
            <p:cNvGrpSpPr/>
            <p:nvPr/>
          </p:nvGrpSpPr>
          <p:grpSpPr>
            <a:xfrm>
              <a:off x="8053200" y="5821920"/>
              <a:ext cx="1168200" cy="682920"/>
              <a:chOff x="8053200" y="5821920"/>
              <a:chExt cx="1168200" cy="682920"/>
            </a:xfrm>
          </p:grpSpPr>
          <p:sp>
            <p:nvSpPr>
              <p:cNvPr id="86" name=""/>
              <p:cNvSpPr/>
              <p:nvPr/>
            </p:nvSpPr>
            <p:spPr>
              <a:xfrm>
                <a:off x="8053200" y="5841000"/>
                <a:ext cx="1168200" cy="0"/>
              </a:xfrm>
              <a:prstGeom prst="line">
                <a:avLst/>
              </a:prstGeom>
              <a:ln w="63360">
                <a:solidFill>
                  <a:srgbClr val="000000"/>
                </a:solidFill>
                <a:roun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sp>
            <p:nvSpPr>
              <p:cNvPr id="87" name=""/>
              <p:cNvSpPr/>
              <p:nvPr/>
            </p:nvSpPr>
            <p:spPr>
              <a:xfrm flipH="1" flipV="1">
                <a:off x="8070480" y="5821920"/>
                <a:ext cx="5760" cy="682920"/>
              </a:xfrm>
              <a:prstGeom prst="line">
                <a:avLst/>
              </a:prstGeom>
              <a:ln w="63360">
                <a:solidFill>
                  <a:srgbClr val="000000"/>
                </a:solidFill>
                <a:round/>
                <a:headEnd len="med" type="triangle" w="me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grpSp>
        <p:grpSp>
          <p:nvGrpSpPr>
            <p:cNvPr id="88" name=""/>
            <p:cNvGrpSpPr/>
            <p:nvPr/>
          </p:nvGrpSpPr>
          <p:grpSpPr>
            <a:xfrm>
              <a:off x="11471040" y="5823000"/>
              <a:ext cx="1136160" cy="685440"/>
              <a:chOff x="11471040" y="5823000"/>
              <a:chExt cx="1136160" cy="685440"/>
            </a:xfrm>
          </p:grpSpPr>
          <p:sp>
            <p:nvSpPr>
              <p:cNvPr id="89" name=""/>
              <p:cNvSpPr/>
              <p:nvPr/>
            </p:nvSpPr>
            <p:spPr>
              <a:xfrm flipH="1">
                <a:off x="11471040" y="5835240"/>
                <a:ext cx="1136160" cy="0"/>
              </a:xfrm>
              <a:prstGeom prst="line">
                <a:avLst/>
              </a:prstGeom>
              <a:ln w="63360">
                <a:solidFill>
                  <a:srgbClr val="000000"/>
                </a:solidFill>
                <a:roun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sp>
            <p:nvSpPr>
              <p:cNvPr id="90" name=""/>
              <p:cNvSpPr/>
              <p:nvPr/>
            </p:nvSpPr>
            <p:spPr>
              <a:xfrm flipV="1">
                <a:off x="12585600" y="5823000"/>
                <a:ext cx="5400" cy="685440"/>
              </a:xfrm>
              <a:prstGeom prst="line">
                <a:avLst/>
              </a:prstGeom>
              <a:ln w="63360">
                <a:solidFill>
                  <a:srgbClr val="000000"/>
                </a:solidFill>
                <a:round/>
                <a:headEnd len="med" type="triangle" w="me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grpSp>
        <p:grpSp>
          <p:nvGrpSpPr>
            <p:cNvPr id="91" name=""/>
            <p:cNvGrpSpPr/>
            <p:nvPr/>
          </p:nvGrpSpPr>
          <p:grpSpPr>
            <a:xfrm>
              <a:off x="11282400" y="7668360"/>
              <a:ext cx="1301760" cy="613440"/>
              <a:chOff x="11282400" y="7668360"/>
              <a:chExt cx="1301760" cy="613440"/>
            </a:xfrm>
          </p:grpSpPr>
          <p:sp>
            <p:nvSpPr>
              <p:cNvPr id="92" name=""/>
              <p:cNvSpPr/>
              <p:nvPr/>
            </p:nvSpPr>
            <p:spPr>
              <a:xfrm flipV="1">
                <a:off x="12549600" y="7668360"/>
                <a:ext cx="2520" cy="613440"/>
              </a:xfrm>
              <a:prstGeom prst="line">
                <a:avLst/>
              </a:prstGeom>
              <a:ln w="63360">
                <a:solidFill>
                  <a:srgbClr val="000000"/>
                </a:solidFill>
                <a:roun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sp>
            <p:nvSpPr>
              <p:cNvPr id="93" name=""/>
              <p:cNvSpPr/>
              <p:nvPr/>
            </p:nvSpPr>
            <p:spPr>
              <a:xfrm>
                <a:off x="11282400" y="8263440"/>
                <a:ext cx="1301760" cy="720"/>
              </a:xfrm>
              <a:prstGeom prst="line">
                <a:avLst/>
              </a:prstGeom>
              <a:ln w="63360">
                <a:solidFill>
                  <a:srgbClr val="000000"/>
                </a:solidFill>
                <a:round/>
                <a:headEnd len="med" type="triangle" w="med"/>
              </a:ln>
            </p:spPr>
            <p:style>
              <a:lnRef idx="0"/>
              <a:fillRef idx="0"/>
              <a:effectRef idx="0"/>
              <a:fontRef idx="minor"/>
            </p:style>
            <p:txBody>
              <a:bodyPr lIns="121680" rIns="121680" tIns="-75960" bIns="-75960" anchor="t">
                <a:noAutofit/>
              </a:bodyPr>
              <a:p>
                <a:endParaRPr b="0" lang="en-US" sz="1800" strike="noStrike" u="none">
                  <a:solidFill>
                    <a:srgbClr val="000000"/>
                  </a:solidFill>
                  <a:uFillTx/>
                  <a:latin typeface="Arial"/>
                </a:endParaRPr>
              </a:p>
            </p:txBody>
          </p:sp>
        </p:grpSp>
        <p:pic>
          <p:nvPicPr>
            <p:cNvPr id="94" name="" descr=""/>
            <p:cNvPicPr/>
            <p:nvPr/>
          </p:nvPicPr>
          <p:blipFill>
            <a:blip r:embed="rId3"/>
            <a:stretch/>
          </p:blipFill>
          <p:spPr>
            <a:xfrm>
              <a:off x="11363400" y="6566400"/>
              <a:ext cx="1630080" cy="1129320"/>
            </a:xfrm>
            <a:prstGeom prst="rect">
              <a:avLst/>
            </a:prstGeom>
            <a:ln w="0">
              <a:noFill/>
            </a:ln>
          </p:spPr>
        </p:pic>
        <p:pic>
          <p:nvPicPr>
            <p:cNvPr id="95" name="" descr=""/>
            <p:cNvPicPr/>
            <p:nvPr/>
          </p:nvPicPr>
          <p:blipFill>
            <a:blip r:embed="rId4"/>
            <a:stretch/>
          </p:blipFill>
          <p:spPr>
            <a:xfrm>
              <a:off x="9203400" y="5118840"/>
              <a:ext cx="2262240" cy="1807200"/>
            </a:xfrm>
            <a:prstGeom prst="rect">
              <a:avLst/>
            </a:prstGeom>
            <a:ln w="0">
              <a:noFill/>
            </a:ln>
          </p:spPr>
        </p:pic>
        <p:grpSp>
          <p:nvGrpSpPr>
            <p:cNvPr id="96" name=""/>
            <p:cNvGrpSpPr/>
            <p:nvPr/>
          </p:nvGrpSpPr>
          <p:grpSpPr>
            <a:xfrm>
              <a:off x="8065080" y="7746120"/>
              <a:ext cx="1301760" cy="613440"/>
              <a:chOff x="8065080" y="7746120"/>
              <a:chExt cx="1301760" cy="613440"/>
            </a:xfrm>
          </p:grpSpPr>
          <p:sp>
            <p:nvSpPr>
              <p:cNvPr id="97" name=""/>
              <p:cNvSpPr/>
              <p:nvPr/>
            </p:nvSpPr>
            <p:spPr>
              <a:xfrm flipH="1">
                <a:off x="8093880" y="7746120"/>
                <a:ext cx="2520" cy="613440"/>
              </a:xfrm>
              <a:prstGeom prst="line">
                <a:avLst/>
              </a:prstGeom>
              <a:ln w="63360">
                <a:solidFill>
                  <a:srgbClr val="000000"/>
                </a:solidFill>
                <a:round/>
              </a:ln>
            </p:spPr>
            <p:style>
              <a:lnRef idx="0"/>
              <a:fillRef idx="0"/>
              <a:effectRef idx="0"/>
              <a:fontRef idx="minor"/>
            </p:style>
            <p:txBody>
              <a:bodyPr lIns="121680" rIns="121680" tIns="76680" bIns="76680" anchor="t">
                <a:noAutofit/>
              </a:bodyPr>
              <a:p>
                <a:endParaRPr b="0" lang="en-US" sz="1800" strike="noStrike" u="none">
                  <a:solidFill>
                    <a:srgbClr val="000000"/>
                  </a:solidFill>
                  <a:uFillTx/>
                  <a:latin typeface="Arial"/>
                </a:endParaRPr>
              </a:p>
            </p:txBody>
          </p:sp>
          <p:sp>
            <p:nvSpPr>
              <p:cNvPr id="98" name=""/>
              <p:cNvSpPr/>
              <p:nvPr/>
            </p:nvSpPr>
            <p:spPr>
              <a:xfrm flipH="1" flipV="1">
                <a:off x="8065080" y="8329320"/>
                <a:ext cx="1301760" cy="720"/>
              </a:xfrm>
              <a:prstGeom prst="line">
                <a:avLst/>
              </a:prstGeom>
              <a:ln w="63360">
                <a:solidFill>
                  <a:srgbClr val="000000"/>
                </a:solidFill>
                <a:round/>
                <a:headEnd len="med" type="triangle" w="med"/>
              </a:ln>
            </p:spPr>
            <p:style>
              <a:lnRef idx="0"/>
              <a:fillRef idx="0"/>
              <a:effectRef idx="0"/>
              <a:fontRef idx="minor"/>
            </p:style>
            <p:txBody>
              <a:bodyPr lIns="121680" rIns="121680" tIns="-75960" bIns="-75960" anchor="t">
                <a:noAutofit/>
              </a:bodyPr>
              <a:p>
                <a:endParaRPr b="0" lang="en-US" sz="1800" strike="noStrike" u="none">
                  <a:solidFill>
                    <a:srgbClr val="000000"/>
                  </a:solidFill>
                  <a:uFillTx/>
                  <a:latin typeface="Arial"/>
                </a:endParaRPr>
              </a:p>
            </p:txBody>
          </p:sp>
        </p:grpSp>
        <p:pic>
          <p:nvPicPr>
            <p:cNvPr id="99" name="" descr=""/>
            <p:cNvPicPr/>
            <p:nvPr/>
          </p:nvPicPr>
          <p:blipFill>
            <a:blip r:embed="rId5"/>
            <a:stretch/>
          </p:blipFill>
          <p:spPr>
            <a:xfrm>
              <a:off x="7409160" y="6513120"/>
              <a:ext cx="1380240" cy="1380240"/>
            </a:xfrm>
            <a:prstGeom prst="rect">
              <a:avLst/>
            </a:prstGeom>
            <a:ln w="0">
              <a:noFill/>
            </a:ln>
          </p:spPr>
        </p:pic>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 name=""/>
          <p:cNvSpPr txBox="1"/>
          <p:nvPr/>
        </p:nvSpPr>
        <p:spPr>
          <a:xfrm>
            <a:off x="952560" y="444600"/>
            <a:ext cx="11099880" cy="2158920"/>
          </a:xfrm>
          <a:prstGeom prst="rect">
            <a:avLst/>
          </a:prstGeom>
          <a:noFill/>
          <a:ln w="0">
            <a:noFill/>
          </a:ln>
        </p:spPr>
        <p:txBody>
          <a:bodyPr lIns="90000" rIns="90000" tIns="45000" bIns="45000" anchor="ctr">
            <a:normAutofit fontScale="70000" lnSpcReduction="19999"/>
          </a:bodyPr>
          <a:p>
            <a:pPr algn="ctr"/>
            <a:r>
              <a:rPr b="0" lang="en-US" sz="8000" strike="noStrike" u="none">
                <a:solidFill>
                  <a:srgbClr val="000000"/>
                </a:solidFill>
                <a:uFillTx/>
                <a:latin typeface="Helvetica-Light"/>
                <a:ea typeface="Helvetica-Light"/>
              </a:rPr>
              <a:t>Perceptual and Acoustic Correlates of Polyphonic Timbre</a:t>
            </a:r>
            <a:endParaRPr b="0" lang="en-US" sz="8000" strike="noStrike" u="none">
              <a:solidFill>
                <a:srgbClr val="000000"/>
              </a:solidFill>
              <a:uFillTx/>
              <a:latin typeface="Arial"/>
            </a:endParaRPr>
          </a:p>
        </p:txBody>
      </p:sp>
      <p:sp>
        <p:nvSpPr>
          <p:cNvPr id="101" name=""/>
          <p:cNvSpPr txBox="1"/>
          <p:nvPr/>
        </p:nvSpPr>
        <p:spPr>
          <a:xfrm>
            <a:off x="725400" y="3315600"/>
            <a:ext cx="11554200" cy="1903680"/>
          </a:xfrm>
          <a:prstGeom prst="rect">
            <a:avLst/>
          </a:prstGeom>
          <a:noFill/>
          <a:ln w="0">
            <a:noFill/>
          </a:ln>
        </p:spPr>
        <p:txBody>
          <a:bodyPr lIns="90000" rIns="90000" tIns="45000" bIns="45000" anchor="t">
            <a:noAutofit/>
          </a:bodyPr>
          <a:p>
            <a:pPr marL="469440" indent="-469440">
              <a:spcBef>
                <a:spcPts val="4201"/>
              </a:spcBef>
              <a:buClr>
                <a:srgbClr val="000000"/>
              </a:buClr>
              <a:buSzPct val="45000"/>
              <a:buFont typeface=""/>
              <a:buChar char=""/>
            </a:pPr>
            <a:r>
              <a:rPr b="0" lang="en-US" sz="1800" strike="noStrike" u="none">
                <a:solidFill>
                  <a:srgbClr val="000000"/>
                </a:solidFill>
                <a:uFillTx/>
                <a:latin typeface="Arial"/>
              </a:rPr>
              <a:t> </a:t>
            </a:r>
            <a:endParaRPr b="0" lang="en-US" sz="1800" strike="noStrike" u="none">
              <a:solidFill>
                <a:srgbClr val="000000"/>
              </a:solidFill>
              <a:uFillTx/>
              <a:latin typeface="Arial"/>
            </a:endParaRPr>
          </a:p>
          <a:p>
            <a:pPr lvl="1" marL="914040" indent="-469440">
              <a:spcBef>
                <a:spcPts val="4201"/>
              </a:spcBef>
              <a:buClr>
                <a:srgbClr val="000000"/>
              </a:buClr>
              <a:buSzPct val="45000"/>
              <a:buFont typeface=""/>
              <a:buChar char=""/>
            </a:pPr>
            <a:r>
              <a:rPr b="0" lang="en-US" sz="3600" strike="noStrike" u="none">
                <a:solidFill>
                  <a:srgbClr val="000000"/>
                </a:solidFill>
                <a:uFillTx/>
                <a:latin typeface="Helvetica-Light"/>
                <a:ea typeface="Helvetica-Light"/>
              </a:rPr>
              <a:t>semantic associations comparable to those of monophonic timbre</a:t>
            </a:r>
            <a:endParaRPr b="0" lang="en-US" sz="3600" strike="noStrike" u="none">
              <a:solidFill>
                <a:srgbClr val="000000"/>
              </a:solidFill>
              <a:uFillTx/>
              <a:latin typeface="Arial"/>
            </a:endParaRPr>
          </a:p>
        </p:txBody>
      </p:sp>
      <p:sp>
        <p:nvSpPr>
          <p:cNvPr id="102" name=""/>
          <p:cNvSpPr txBox="1"/>
          <p:nvPr/>
        </p:nvSpPr>
        <p:spPr>
          <a:xfrm>
            <a:off x="7173720" y="4816080"/>
            <a:ext cx="4863960" cy="4572000"/>
          </a:xfrm>
          <a:prstGeom prst="rect">
            <a:avLst/>
          </a:prstGeom>
          <a:solidFill>
            <a:srgbClr val="fff2d4"/>
          </a:solidFill>
          <a:ln w="25560">
            <a:solidFill>
              <a:srgbClr val="000000"/>
            </a:solidFill>
            <a:miter/>
          </a:ln>
        </p:spPr>
        <p:txBody>
          <a:bodyPr lIns="102600" rIns="102600" tIns="57600" bIns="57600" anchor="t">
            <a:noAutofit/>
          </a:bodyPr>
          <a:p>
            <a:pPr marL="57960" indent="57960" algn="ctr"/>
            <a:r>
              <a:rPr b="0" lang="en-US" sz="3400" strike="noStrike" u="none">
                <a:solidFill>
                  <a:srgbClr val="000000"/>
                </a:solidFill>
                <a:uFillTx/>
                <a:latin typeface="ArialMT"/>
                <a:ea typeface="ArialMT"/>
              </a:rPr>
              <a:t>Colorful-Colorless</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Warm-Cold</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Dark-Bright</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Acoustic-Synthetic</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Soft-Hard</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Strong-Weak</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Empty-Full</a:t>
            </a:r>
            <a:endParaRPr b="0" lang="en-US" sz="3400" strike="noStrike" u="none">
              <a:solidFill>
                <a:srgbClr val="000000"/>
              </a:solidFill>
              <a:uFillTx/>
              <a:latin typeface="Arial"/>
            </a:endParaRPr>
          </a:p>
          <a:p>
            <a:pPr marL="57960" indent="57960" algn="ctr"/>
            <a:r>
              <a:rPr b="0" lang="en-US" sz="3400" strike="noStrike" u="none">
                <a:solidFill>
                  <a:srgbClr val="000000"/>
                </a:solidFill>
                <a:uFillTx/>
                <a:latin typeface="ArialMT"/>
                <a:ea typeface="ArialMT"/>
              </a:rPr>
              <a:t>High Energy-Low Energy</a:t>
            </a:r>
            <a:endParaRPr b="0" lang="en-US" sz="3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